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61" d="100"/>
          <a:sy n="161" d="100"/>
        </p:scale>
        <p:origin x="260"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362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HINE_MASTER">
    <p:bg>
      <p:bgPr>
        <a:solidFill>
          <a:srgbClr val="FFFFFF"/>
        </a:solidFill>
        <a:effectLst/>
      </p:bgPr>
    </p:bg>
    <p:spTree>
      <p:nvGrpSpPr>
        <p:cNvPr id="1" name=""/>
        <p:cNvGrpSpPr/>
        <p:nvPr/>
      </p:nvGrpSpPr>
      <p:grpSpPr>
        <a:xfrm>
          <a:off x="0" y="0"/>
          <a:ext cx="0" cy="0"/>
          <a:chOff x="0" y="0"/>
          <a:chExt cx="0" cy="0"/>
        </a:xfrm>
      </p:grpSpPr>
      <p:pic>
        <p:nvPicPr>
          <p:cNvPr id="2" name="Image 0" descr="E:\Mihajlo Mirkovic SRT\IT CENTAR\ihub\presentation-corfu\assets\shine-logo-small.png"/>
          <p:cNvPicPr>
            <a:picLocks noChangeAspect="1"/>
          </p:cNvPicPr>
          <p:nvPr/>
        </p:nvPicPr>
        <p:blipFill>
          <a:blip r:embed="rId2"/>
          <a:stretch>
            <a:fillRect/>
          </a:stretch>
        </p:blipFill>
        <p:spPr>
          <a:xfrm>
            <a:off x="320040" y="201168"/>
            <a:ext cx="777240" cy="795528"/>
          </a:xfrm>
          <a:prstGeom prst="rect">
            <a:avLst/>
          </a:prstGeom>
        </p:spPr>
      </p:pic>
      <p:sp>
        <p:nvSpPr>
          <p:cNvPr id="3" name="Shape 0"/>
          <p:cNvSpPr/>
          <p:nvPr/>
        </p:nvSpPr>
        <p:spPr>
          <a:xfrm>
            <a:off x="1234440" y="685800"/>
            <a:ext cx="10652760" cy="0"/>
          </a:xfrm>
          <a:prstGeom prst="line">
            <a:avLst/>
          </a:prstGeom>
          <a:noFill/>
          <a:ln w="19050">
            <a:solidFill>
              <a:srgbClr val="E8A33D"/>
            </a:solidFill>
            <a:prstDash val="solid"/>
          </a:ln>
        </p:spPr>
        <p:txBody>
          <a:bodyPr/>
          <a:lstStyle/>
          <a:p>
            <a:endParaRPr lang="en-US"/>
          </a:p>
        </p:txBody>
      </p:sp>
      <p:pic>
        <p:nvPicPr>
          <p:cNvPr id="4" name="Image 1" descr="E:\Mihajlo Mirkovic SRT\IT CENTAR\ihub\presentation-corfu\assets\eu-logo.png"/>
          <p:cNvPicPr>
            <a:picLocks noChangeAspect="1"/>
          </p:cNvPicPr>
          <p:nvPr/>
        </p:nvPicPr>
        <p:blipFill>
          <a:blip r:embed="rId3"/>
          <a:stretch>
            <a:fillRect/>
          </a:stretch>
        </p:blipFill>
        <p:spPr>
          <a:xfrm>
            <a:off x="10332720" y="6172200"/>
            <a:ext cx="1600200" cy="356616"/>
          </a:xfrm>
          <a:prstGeom prst="rect">
            <a:avLst/>
          </a:prstGeom>
        </p:spPr>
      </p:pic>
      <p:sp>
        <p:nvSpPr>
          <p:cNvPr id="5" name="Text 1"/>
          <p:cNvSpPr/>
          <p:nvPr/>
        </p:nvSpPr>
        <p:spPr>
          <a:xfrm>
            <a:off x="320040" y="6199632"/>
            <a:ext cx="9875520" cy="502920"/>
          </a:xfrm>
          <a:prstGeom prst="rect">
            <a:avLst/>
          </a:prstGeom>
          <a:noFill/>
          <a:ln/>
        </p:spPr>
        <p:txBody>
          <a:bodyPr wrap="square" rtlCol="0" anchor="t"/>
          <a:lstStyle/>
          <a:p>
            <a:pPr marL="0" indent="0" algn="l">
              <a:buNone/>
            </a:pPr>
            <a:r>
              <a:rPr lang="en-US" sz="800" dirty="0">
                <a:solidFill>
                  <a:srgbClr val="5A6278"/>
                </a:solidFill>
                <a:latin typeface="Calibri" pitchFamily="34" charset="0"/>
                <a:ea typeface="Calibri" pitchFamily="34" charset="-122"/>
                <a:cs typeface="Calibri" pitchFamily="34" charset="-120"/>
              </a:rPr>
              <a:t>Project number: 2024-1-PL01-KA220-HED-000253379</a:t>
            </a:r>
            <a:endParaRPr lang="en-US" sz="800" dirty="0"/>
          </a:p>
          <a:p>
            <a:pPr marL="0" indent="0" algn="l">
              <a:buNone/>
            </a:pPr>
            <a:r>
              <a:rPr lang="en-US" sz="800" dirty="0">
                <a:solidFill>
                  <a:srgbClr val="5A6278"/>
                </a:solidFill>
                <a:latin typeface="Calibri" pitchFamily="34" charset="0"/>
                <a:ea typeface="Calibri" pitchFamily="34" charset="-122"/>
                <a:cs typeface="Calibri" pitchFamily="34" charset="-120"/>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US" sz="80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E:\Mihajlo Mirkovic SRT\IT CENTAR\ihub\presentation-corfu\assets\shine-logo-large.png"/>
          <p:cNvPicPr>
            <a:picLocks noChangeAspect="1"/>
          </p:cNvPicPr>
          <p:nvPr/>
        </p:nvPicPr>
        <p:blipFill>
          <a:blip r:embed="rId3"/>
          <a:stretch>
            <a:fillRect/>
          </a:stretch>
        </p:blipFill>
        <p:spPr>
          <a:xfrm>
            <a:off x="4727448" y="868680"/>
            <a:ext cx="2743200" cy="1828800"/>
          </a:xfrm>
          <a:prstGeom prst="rect">
            <a:avLst/>
          </a:prstGeom>
        </p:spPr>
      </p:pic>
      <p:pic>
        <p:nvPicPr>
          <p:cNvPr id="3" name="Image 1" descr="E:\Mihajlo Mirkovic SRT\IT CENTAR\ihub\presentation-corfu\assets\ihub-logo.png"/>
          <p:cNvPicPr>
            <a:picLocks noChangeAspect="1"/>
          </p:cNvPicPr>
          <p:nvPr/>
        </p:nvPicPr>
        <p:blipFill>
          <a:blip r:embed="rId4"/>
          <a:stretch>
            <a:fillRect/>
          </a:stretch>
        </p:blipFill>
        <p:spPr>
          <a:xfrm>
            <a:off x="4956048" y="2788920"/>
            <a:ext cx="2286000" cy="1097280"/>
          </a:xfrm>
          <a:prstGeom prst="rect">
            <a:avLst/>
          </a:prstGeom>
        </p:spPr>
      </p:pic>
      <p:sp>
        <p:nvSpPr>
          <p:cNvPr id="4" name="Text 0"/>
          <p:cNvSpPr/>
          <p:nvPr/>
        </p:nvSpPr>
        <p:spPr>
          <a:xfrm>
            <a:off x="731520" y="4114800"/>
            <a:ext cx="10698480" cy="548640"/>
          </a:xfrm>
          <a:prstGeom prst="rect">
            <a:avLst/>
          </a:prstGeom>
          <a:noFill/>
          <a:ln/>
        </p:spPr>
        <p:txBody>
          <a:bodyPr wrap="square" rtlCol="0" anchor="ctr"/>
          <a:lstStyle/>
          <a:p>
            <a:pPr marL="0" indent="0" algn="ctr">
              <a:buNone/>
            </a:pPr>
            <a:r>
              <a:rPr lang="en-US" sz="2200" b="1" dirty="0">
                <a:solidFill>
                  <a:srgbClr val="1F2A44"/>
                </a:solidFill>
                <a:latin typeface="Calibri" pitchFamily="34" charset="0"/>
                <a:ea typeface="Calibri" pitchFamily="34" charset="-122"/>
                <a:cs typeface="Calibri" pitchFamily="34" charset="-120"/>
              </a:rPr>
              <a:t>SHINE Virtual iHUB – Technical and Implementation Progress</a:t>
            </a:r>
            <a:endParaRPr lang="en-US" sz="2200" dirty="0"/>
          </a:p>
        </p:txBody>
      </p:sp>
      <p:sp>
        <p:nvSpPr>
          <p:cNvPr id="5" name="Text 1"/>
          <p:cNvSpPr/>
          <p:nvPr/>
        </p:nvSpPr>
        <p:spPr>
          <a:xfrm>
            <a:off x="731520" y="4663440"/>
            <a:ext cx="10698480" cy="457200"/>
          </a:xfrm>
          <a:prstGeom prst="rect">
            <a:avLst/>
          </a:prstGeom>
          <a:noFill/>
          <a:ln/>
        </p:spPr>
        <p:txBody>
          <a:bodyPr wrap="square" rtlCol="0" anchor="ctr"/>
          <a:lstStyle/>
          <a:p>
            <a:pPr marL="0" indent="0" algn="ctr">
              <a:buNone/>
            </a:pPr>
            <a:r>
              <a:rPr lang="en-US" sz="1800" dirty="0">
                <a:solidFill>
                  <a:srgbClr val="5A6278"/>
                </a:solidFill>
                <a:latin typeface="Calibri" pitchFamily="34" charset="0"/>
                <a:ea typeface="Calibri" pitchFamily="34" charset="-122"/>
                <a:cs typeface="Calibri" pitchFamily="34" charset="-120"/>
              </a:rPr>
              <a:t>Current Status and Planned Steps</a:t>
            </a:r>
            <a:endParaRPr lang="en-US" sz="1800" dirty="0"/>
          </a:p>
        </p:txBody>
      </p:sp>
      <p:sp>
        <p:nvSpPr>
          <p:cNvPr id="6" name="Text 2"/>
          <p:cNvSpPr/>
          <p:nvPr/>
        </p:nvSpPr>
        <p:spPr>
          <a:xfrm>
            <a:off x="731520" y="5303520"/>
            <a:ext cx="10698480" cy="365760"/>
          </a:xfrm>
          <a:prstGeom prst="rect">
            <a:avLst/>
          </a:prstGeom>
          <a:noFill/>
          <a:ln/>
        </p:spPr>
        <p:txBody>
          <a:bodyPr wrap="square" rtlCol="0" anchor="ctr"/>
          <a:lstStyle/>
          <a:p>
            <a:pPr marL="0" indent="0" algn="ctr">
              <a:buNone/>
            </a:pPr>
            <a:r>
              <a:rPr lang="en-US" sz="1400" dirty="0">
                <a:solidFill>
                  <a:srgbClr val="1F2A44"/>
                </a:solidFill>
                <a:latin typeface="Calibri" pitchFamily="34" charset="0"/>
                <a:ea typeface="Calibri" pitchFamily="34" charset="-122"/>
                <a:cs typeface="Calibri" pitchFamily="34" charset="-120"/>
              </a:rPr>
              <a:t>Transnational Project Meeting</a:t>
            </a:r>
            <a:endParaRPr lang="en-US" sz="1400" dirty="0"/>
          </a:p>
        </p:txBody>
      </p:sp>
      <p:sp>
        <p:nvSpPr>
          <p:cNvPr id="7" name="Text 3"/>
          <p:cNvSpPr/>
          <p:nvPr/>
        </p:nvSpPr>
        <p:spPr>
          <a:xfrm>
            <a:off x="731520" y="5623560"/>
            <a:ext cx="10698480" cy="365760"/>
          </a:xfrm>
          <a:prstGeom prst="rect">
            <a:avLst/>
          </a:prstGeom>
          <a:noFill/>
          <a:ln/>
        </p:spPr>
        <p:txBody>
          <a:bodyPr wrap="square" rtlCol="0" anchor="ctr"/>
          <a:lstStyle/>
          <a:p>
            <a:pPr marL="0" indent="0" algn="ctr">
              <a:buNone/>
            </a:pPr>
            <a:r>
              <a:rPr lang="en-US" sz="1400" i="1" dirty="0">
                <a:solidFill>
                  <a:srgbClr val="5A6278"/>
                </a:solidFill>
                <a:latin typeface="Calibri" pitchFamily="34" charset="0"/>
                <a:ea typeface="Calibri" pitchFamily="34" charset="-122"/>
                <a:cs typeface="Calibri" pitchFamily="34" charset="-120"/>
              </a:rPr>
              <a:t>Ionian University · Corfu, Greece · 27–28 April 2026</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Teams &amp; Organisations Module</a:t>
            </a:r>
            <a:endParaRPr lang="en-US" sz="2600" dirty="0"/>
          </a:p>
        </p:txBody>
      </p:sp>
      <p:sp>
        <p:nvSpPr>
          <p:cNvPr id="3" name="Text 1"/>
          <p:cNvSpPr/>
          <p:nvPr/>
        </p:nvSpPr>
        <p:spPr>
          <a:xfrm>
            <a:off x="914400" y="1417320"/>
            <a:ext cx="10360152" cy="365760"/>
          </a:xfrm>
          <a:prstGeom prst="rect">
            <a:avLst/>
          </a:prstGeom>
          <a:noFill/>
          <a:ln/>
        </p:spPr>
        <p:txBody>
          <a:bodyPr wrap="square" rtlCol="0" anchor="ctr"/>
          <a:lstStyle/>
          <a:p>
            <a:pPr marL="0" indent="0" algn="ctr">
              <a:buNone/>
            </a:pPr>
            <a:r>
              <a:rPr lang="en-US" sz="1400" i="1" dirty="0">
                <a:solidFill>
                  <a:srgbClr val="5A6278"/>
                </a:solidFill>
                <a:latin typeface="Calibri" pitchFamily="34" charset="0"/>
                <a:ea typeface="Calibri" pitchFamily="34" charset="-122"/>
                <a:cs typeface="Calibri" pitchFamily="34" charset="-120"/>
              </a:rPr>
              <a:t>The consortium directory — organisations, people, teams, projects and their activities, all in one place.</a:t>
            </a:r>
            <a:endParaRPr lang="en-US" sz="1400" dirty="0"/>
          </a:p>
        </p:txBody>
      </p:sp>
      <p:sp>
        <p:nvSpPr>
          <p:cNvPr id="4" name="Shape 2"/>
          <p:cNvSpPr/>
          <p:nvPr/>
        </p:nvSpPr>
        <p:spPr>
          <a:xfrm>
            <a:off x="640080"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5" name="Text 3"/>
          <p:cNvSpPr/>
          <p:nvPr/>
        </p:nvSpPr>
        <p:spPr>
          <a:xfrm>
            <a:off x="640080"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Organisations</a:t>
            </a:r>
            <a:endParaRPr lang="en-US" sz="1200" dirty="0"/>
          </a:p>
        </p:txBody>
      </p:sp>
      <p:sp>
        <p:nvSpPr>
          <p:cNvPr id="6" name="Text 4"/>
          <p:cNvSpPr/>
          <p:nvPr/>
        </p:nvSpPr>
        <p:spPr>
          <a:xfrm>
            <a:off x="685800"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Partner institutions</a:t>
            </a:r>
            <a:endParaRPr lang="en-US" sz="900" dirty="0"/>
          </a:p>
        </p:txBody>
      </p:sp>
      <p:sp>
        <p:nvSpPr>
          <p:cNvPr id="7" name="Shape 5"/>
          <p:cNvSpPr/>
          <p:nvPr/>
        </p:nvSpPr>
        <p:spPr>
          <a:xfrm>
            <a:off x="2223298"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8" name="Text 6"/>
          <p:cNvSpPr/>
          <p:nvPr/>
        </p:nvSpPr>
        <p:spPr>
          <a:xfrm>
            <a:off x="2223298"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Units</a:t>
            </a:r>
            <a:endParaRPr lang="en-US" sz="1200" dirty="0"/>
          </a:p>
        </p:txBody>
      </p:sp>
      <p:sp>
        <p:nvSpPr>
          <p:cNvPr id="9" name="Text 7"/>
          <p:cNvSpPr/>
          <p:nvPr/>
        </p:nvSpPr>
        <p:spPr>
          <a:xfrm>
            <a:off x="2269018"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Departments &amp; groups</a:t>
            </a:r>
            <a:endParaRPr lang="en-US" sz="900" dirty="0"/>
          </a:p>
        </p:txBody>
      </p:sp>
      <p:sp>
        <p:nvSpPr>
          <p:cNvPr id="10" name="Shape 8"/>
          <p:cNvSpPr/>
          <p:nvPr/>
        </p:nvSpPr>
        <p:spPr>
          <a:xfrm>
            <a:off x="3806517"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11" name="Text 9"/>
          <p:cNvSpPr/>
          <p:nvPr/>
        </p:nvSpPr>
        <p:spPr>
          <a:xfrm>
            <a:off x="3806517"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People</a:t>
            </a:r>
            <a:endParaRPr lang="en-US" sz="1200" dirty="0"/>
          </a:p>
        </p:txBody>
      </p:sp>
      <p:sp>
        <p:nvSpPr>
          <p:cNvPr id="12" name="Text 10"/>
          <p:cNvSpPr/>
          <p:nvPr/>
        </p:nvSpPr>
        <p:spPr>
          <a:xfrm>
            <a:off x="3852237"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Staff, mentors, students</a:t>
            </a:r>
            <a:endParaRPr lang="en-US" sz="900" dirty="0"/>
          </a:p>
        </p:txBody>
      </p:sp>
      <p:sp>
        <p:nvSpPr>
          <p:cNvPr id="13" name="Shape 11"/>
          <p:cNvSpPr/>
          <p:nvPr/>
        </p:nvSpPr>
        <p:spPr>
          <a:xfrm>
            <a:off x="5389735"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14" name="Text 12"/>
          <p:cNvSpPr/>
          <p:nvPr/>
        </p:nvSpPr>
        <p:spPr>
          <a:xfrm>
            <a:off x="5389735"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Teams</a:t>
            </a:r>
            <a:endParaRPr lang="en-US" sz="1200" dirty="0"/>
          </a:p>
        </p:txBody>
      </p:sp>
      <p:sp>
        <p:nvSpPr>
          <p:cNvPr id="15" name="Text 13"/>
          <p:cNvSpPr/>
          <p:nvPr/>
        </p:nvSpPr>
        <p:spPr>
          <a:xfrm>
            <a:off x="5435455"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Working groups</a:t>
            </a:r>
            <a:endParaRPr lang="en-US" sz="900" dirty="0"/>
          </a:p>
        </p:txBody>
      </p:sp>
      <p:sp>
        <p:nvSpPr>
          <p:cNvPr id="16" name="Shape 14"/>
          <p:cNvSpPr/>
          <p:nvPr/>
        </p:nvSpPr>
        <p:spPr>
          <a:xfrm>
            <a:off x="6972953"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17" name="Text 15"/>
          <p:cNvSpPr/>
          <p:nvPr/>
        </p:nvSpPr>
        <p:spPr>
          <a:xfrm>
            <a:off x="6972953"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Projects</a:t>
            </a:r>
            <a:endParaRPr lang="en-US" sz="1200" dirty="0"/>
          </a:p>
        </p:txBody>
      </p:sp>
      <p:sp>
        <p:nvSpPr>
          <p:cNvPr id="18" name="Text 16"/>
          <p:cNvSpPr/>
          <p:nvPr/>
        </p:nvSpPr>
        <p:spPr>
          <a:xfrm>
            <a:off x="7018673"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Joint initiatives</a:t>
            </a:r>
            <a:endParaRPr lang="en-US" sz="900" dirty="0"/>
          </a:p>
        </p:txBody>
      </p:sp>
      <p:sp>
        <p:nvSpPr>
          <p:cNvPr id="19" name="Shape 17"/>
          <p:cNvSpPr/>
          <p:nvPr/>
        </p:nvSpPr>
        <p:spPr>
          <a:xfrm>
            <a:off x="8556171"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20" name="Text 18"/>
          <p:cNvSpPr/>
          <p:nvPr/>
        </p:nvSpPr>
        <p:spPr>
          <a:xfrm>
            <a:off x="8556171"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Actions</a:t>
            </a:r>
            <a:endParaRPr lang="en-US" sz="1200" dirty="0"/>
          </a:p>
        </p:txBody>
      </p:sp>
      <p:sp>
        <p:nvSpPr>
          <p:cNvPr id="21" name="Text 19"/>
          <p:cNvSpPr/>
          <p:nvPr/>
        </p:nvSpPr>
        <p:spPr>
          <a:xfrm>
            <a:off x="8601891"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Planned steps</a:t>
            </a:r>
            <a:endParaRPr lang="en-US" sz="900" dirty="0"/>
          </a:p>
        </p:txBody>
      </p:sp>
      <p:sp>
        <p:nvSpPr>
          <p:cNvPr id="22" name="Shape 20"/>
          <p:cNvSpPr/>
          <p:nvPr/>
        </p:nvSpPr>
        <p:spPr>
          <a:xfrm>
            <a:off x="10139390" y="1920240"/>
            <a:ext cx="1473490" cy="1280160"/>
          </a:xfrm>
          <a:prstGeom prst="roundRect">
            <a:avLst>
              <a:gd name="adj" fmla="val 5714"/>
            </a:avLst>
          </a:prstGeom>
          <a:solidFill>
            <a:srgbClr val="1B4FD4"/>
          </a:solidFill>
          <a:ln w="12700">
            <a:solidFill>
              <a:srgbClr val="333333"/>
            </a:solidFill>
            <a:prstDash val="solid"/>
          </a:ln>
        </p:spPr>
        <p:txBody>
          <a:bodyPr/>
          <a:lstStyle/>
          <a:p>
            <a:endParaRPr lang="en-US"/>
          </a:p>
        </p:txBody>
      </p:sp>
      <p:sp>
        <p:nvSpPr>
          <p:cNvPr id="23" name="Text 21"/>
          <p:cNvSpPr/>
          <p:nvPr/>
        </p:nvSpPr>
        <p:spPr>
          <a:xfrm>
            <a:off x="10139390" y="2029968"/>
            <a:ext cx="147349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Activities</a:t>
            </a:r>
            <a:endParaRPr lang="en-US" sz="1200" dirty="0"/>
          </a:p>
        </p:txBody>
      </p:sp>
      <p:sp>
        <p:nvSpPr>
          <p:cNvPr id="24" name="Text 22"/>
          <p:cNvSpPr/>
          <p:nvPr/>
        </p:nvSpPr>
        <p:spPr>
          <a:xfrm>
            <a:off x="10185110" y="2468880"/>
            <a:ext cx="1382050" cy="685800"/>
          </a:xfrm>
          <a:prstGeom prst="rect">
            <a:avLst/>
          </a:prstGeom>
          <a:noFill/>
          <a:ln/>
        </p:spPr>
        <p:txBody>
          <a:bodyPr wrap="square" rtlCol="0" anchor="t"/>
          <a:lstStyle/>
          <a:p>
            <a:pPr marL="0" indent="0" algn="ctr">
              <a:buNone/>
            </a:pPr>
            <a:r>
              <a:rPr lang="en-US" sz="900" dirty="0">
                <a:solidFill>
                  <a:srgbClr val="FFFFFF"/>
                </a:solidFill>
                <a:latin typeface="Calibri" pitchFamily="34" charset="0"/>
                <a:ea typeface="Calibri" pitchFamily="34" charset="-122"/>
                <a:cs typeface="Calibri" pitchFamily="34" charset="-120"/>
              </a:rPr>
              <a:t>Delivered outputs</a:t>
            </a:r>
            <a:endParaRPr lang="en-US" sz="900" dirty="0"/>
          </a:p>
        </p:txBody>
      </p:sp>
      <p:sp>
        <p:nvSpPr>
          <p:cNvPr id="25" name="Text 23"/>
          <p:cNvSpPr/>
          <p:nvPr/>
        </p:nvSpPr>
        <p:spPr>
          <a:xfrm>
            <a:off x="914400" y="3474720"/>
            <a:ext cx="10360152" cy="320040"/>
          </a:xfrm>
          <a:prstGeom prst="rect">
            <a:avLst/>
          </a:prstGeom>
          <a:noFill/>
          <a:ln/>
        </p:spPr>
        <p:txBody>
          <a:bodyPr wrap="square" rtlCol="0" anchor="ctr"/>
          <a:lstStyle/>
          <a:p>
            <a:pPr marL="0" indent="0">
              <a:buNone/>
            </a:pPr>
            <a:r>
              <a:rPr lang="en-US" sz="1400" b="1" dirty="0">
                <a:solidFill>
                  <a:srgbClr val="1F2A44"/>
                </a:solidFill>
                <a:latin typeface="Calibri" pitchFamily="34" charset="0"/>
                <a:ea typeface="Calibri" pitchFamily="34" charset="-122"/>
                <a:cs typeface="Calibri" pitchFamily="34" charset="-120"/>
              </a:rPr>
              <a:t>What the module delivers</a:t>
            </a:r>
            <a:endParaRPr lang="en-US" sz="1400" dirty="0"/>
          </a:p>
        </p:txBody>
      </p:sp>
      <p:sp>
        <p:nvSpPr>
          <p:cNvPr id="26" name="Text 24"/>
          <p:cNvSpPr/>
          <p:nvPr/>
        </p:nvSpPr>
        <p:spPr>
          <a:xfrm>
            <a:off x="914400" y="3840480"/>
            <a:ext cx="10360152" cy="2194560"/>
          </a:xfrm>
          <a:prstGeom prst="rect">
            <a:avLst/>
          </a:prstGeom>
          <a:noFill/>
          <a:ln/>
        </p:spPr>
        <p:txBody>
          <a:bodyPr wrap="square" rtlCol="0" anchor="t"/>
          <a:lstStyle/>
          <a:p>
            <a:pPr marL="342900" indent="-342900">
              <a:spcAft>
                <a:spcPts val="400"/>
              </a:spcAft>
              <a:buSzPct val="100000"/>
              <a:buChar char="•"/>
            </a:pPr>
            <a:r>
              <a:rPr lang="en-US" sz="1300" dirty="0">
                <a:solidFill>
                  <a:srgbClr val="1F2A44"/>
                </a:solidFill>
                <a:latin typeface="Calibri" pitchFamily="34" charset="0"/>
                <a:ea typeface="Calibri" pitchFamily="34" charset="-122"/>
                <a:cs typeface="Calibri" pitchFamily="34" charset="-120"/>
              </a:rPr>
              <a:t>Public directory pages listing partner organisations, teams, people and projects</a:t>
            </a:r>
            <a:endParaRPr lang="en-US" sz="1300" dirty="0"/>
          </a:p>
          <a:p>
            <a:pPr marL="342900" indent="-342900">
              <a:spcAft>
                <a:spcPts val="400"/>
              </a:spcAft>
              <a:buSzPct val="100000"/>
              <a:buChar char="•"/>
            </a:pPr>
            <a:r>
              <a:rPr lang="en-US" sz="1300" dirty="0">
                <a:solidFill>
                  <a:srgbClr val="1F2A44"/>
                </a:solidFill>
                <a:latin typeface="Calibri" pitchFamily="34" charset="0"/>
                <a:ea typeface="Calibri" pitchFamily="34" charset="-122"/>
                <a:cs typeface="Calibri" pitchFamily="34" charset="-120"/>
              </a:rPr>
              <a:t>Detail pages showing who belongs to which team, which team works on which project, which activities a project has produced</a:t>
            </a:r>
            <a:endParaRPr lang="en-US" sz="1300" dirty="0"/>
          </a:p>
          <a:p>
            <a:pPr marL="342900" indent="-342900">
              <a:spcAft>
                <a:spcPts val="400"/>
              </a:spcAft>
              <a:buSzPct val="100000"/>
              <a:buChar char="•"/>
            </a:pPr>
            <a:r>
              <a:rPr lang="en-US" sz="1300" dirty="0">
                <a:solidFill>
                  <a:srgbClr val="1F2A44"/>
                </a:solidFill>
                <a:latin typeface="Calibri" pitchFamily="34" charset="0"/>
                <a:ea typeface="Calibri" pitchFamily="34" charset="-122"/>
                <a:cs typeface="Calibri" pitchFamily="34" charset="-120"/>
              </a:rPr>
              <a:t>Administrative interface for each partner to manage their own entries — no developer involvement needed</a:t>
            </a:r>
            <a:endParaRPr lang="en-US" sz="1300" dirty="0"/>
          </a:p>
          <a:p>
            <a:pPr marL="342900" indent="-342900">
              <a:spcAft>
                <a:spcPts val="400"/>
              </a:spcAft>
              <a:buSzPct val="100000"/>
              <a:buChar char="•"/>
            </a:pPr>
            <a:r>
              <a:rPr lang="en-US" sz="1300" dirty="0">
                <a:solidFill>
                  <a:srgbClr val="1F2A44"/>
                </a:solidFill>
                <a:latin typeface="Calibri" pitchFamily="34" charset="0"/>
                <a:ea typeface="Calibri" pitchFamily="34" charset="-122"/>
                <a:cs typeface="Calibri" pitchFamily="34" charset="-120"/>
              </a:rPr>
              <a:t>Classification by organisation type, field, country and activity type for easy filtering</a:t>
            </a:r>
            <a:endParaRPr lang="en-US" sz="1300" dirty="0"/>
          </a:p>
          <a:p>
            <a:pPr marL="342900" indent="-342900">
              <a:spcAft>
                <a:spcPts val="400"/>
              </a:spcAft>
              <a:buSzPct val="100000"/>
              <a:buChar char="•"/>
            </a:pPr>
            <a:r>
              <a:rPr lang="en-US" sz="1300" dirty="0">
                <a:solidFill>
                  <a:srgbClr val="1F2A44"/>
                </a:solidFill>
                <a:latin typeface="Calibri" pitchFamily="34" charset="0"/>
                <a:ea typeface="Calibri" pitchFamily="34" charset="-122"/>
                <a:cs typeface="Calibri" pitchFamily="34" charset="-120"/>
              </a:rPr>
              <a:t>Open data access for dashboards, reports and external integrations</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Public Sections Delivered</a:t>
            </a:r>
            <a:endParaRPr lang="en-US" sz="2600" dirty="0"/>
          </a:p>
        </p:txBody>
      </p:sp>
      <p:sp>
        <p:nvSpPr>
          <p:cNvPr id="3" name="Text 1"/>
          <p:cNvSpPr/>
          <p:nvPr/>
        </p:nvSpPr>
        <p:spPr>
          <a:xfrm>
            <a:off x="914400" y="1417320"/>
            <a:ext cx="10360152" cy="365760"/>
          </a:xfrm>
          <a:prstGeom prst="rect">
            <a:avLst/>
          </a:prstGeom>
          <a:noFill/>
          <a:ln/>
        </p:spPr>
        <p:txBody>
          <a:bodyPr wrap="square" rtlCol="0" anchor="ctr"/>
          <a:lstStyle/>
          <a:p>
            <a:pPr marL="0" indent="0" algn="ctr">
              <a:buNone/>
            </a:pPr>
            <a:r>
              <a:rPr lang="en-US" sz="1400" i="1" dirty="0">
                <a:solidFill>
                  <a:srgbClr val="5A6278"/>
                </a:solidFill>
                <a:latin typeface="Calibri" pitchFamily="34" charset="0"/>
                <a:ea typeface="Calibri" pitchFamily="34" charset="-122"/>
                <a:cs typeface="Calibri" pitchFamily="34" charset="-120"/>
              </a:rPr>
              <a:t>Every section the consortium agreed on is published and live on the test deployment.</a:t>
            </a:r>
            <a:endParaRPr lang="en-US" sz="1400" dirty="0"/>
          </a:p>
        </p:txBody>
      </p:sp>
      <p:sp>
        <p:nvSpPr>
          <p:cNvPr id="4" name="Shape 2"/>
          <p:cNvSpPr/>
          <p:nvPr/>
        </p:nvSpPr>
        <p:spPr>
          <a:xfrm>
            <a:off x="731520" y="192024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5" name="Text 3"/>
          <p:cNvSpPr/>
          <p:nvPr/>
        </p:nvSpPr>
        <p:spPr>
          <a:xfrm>
            <a:off x="822960" y="199339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Home</a:t>
            </a:r>
            <a:endParaRPr lang="en-US" sz="1300" dirty="0"/>
          </a:p>
        </p:txBody>
      </p:sp>
      <p:sp>
        <p:nvSpPr>
          <p:cNvPr id="6" name="Text 4"/>
          <p:cNvSpPr/>
          <p:nvPr/>
        </p:nvSpPr>
        <p:spPr>
          <a:xfrm>
            <a:off x="822960" y="233172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Hero, platform pitch, featured courses</a:t>
            </a:r>
            <a:endParaRPr lang="en-US" sz="1000" dirty="0"/>
          </a:p>
        </p:txBody>
      </p:sp>
      <p:sp>
        <p:nvSpPr>
          <p:cNvPr id="7" name="Shape 5"/>
          <p:cNvSpPr/>
          <p:nvPr/>
        </p:nvSpPr>
        <p:spPr>
          <a:xfrm>
            <a:off x="3458718" y="192024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8" name="Text 6"/>
          <p:cNvSpPr/>
          <p:nvPr/>
        </p:nvSpPr>
        <p:spPr>
          <a:xfrm>
            <a:off x="3550158" y="199339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About Us</a:t>
            </a:r>
            <a:endParaRPr lang="en-US" sz="1300" dirty="0"/>
          </a:p>
        </p:txBody>
      </p:sp>
      <p:sp>
        <p:nvSpPr>
          <p:cNvPr id="9" name="Text 7"/>
          <p:cNvSpPr/>
          <p:nvPr/>
        </p:nvSpPr>
        <p:spPr>
          <a:xfrm>
            <a:off x="3550158" y="233172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Project mission, consortium overview</a:t>
            </a:r>
            <a:endParaRPr lang="en-US" sz="1000" dirty="0"/>
          </a:p>
        </p:txBody>
      </p:sp>
      <p:sp>
        <p:nvSpPr>
          <p:cNvPr id="10" name="Shape 8"/>
          <p:cNvSpPr/>
          <p:nvPr/>
        </p:nvSpPr>
        <p:spPr>
          <a:xfrm>
            <a:off x="6185916" y="192024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11" name="Text 9"/>
          <p:cNvSpPr/>
          <p:nvPr/>
        </p:nvSpPr>
        <p:spPr>
          <a:xfrm>
            <a:off x="6277356" y="199339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All Courses</a:t>
            </a:r>
            <a:endParaRPr lang="en-US" sz="1300" dirty="0"/>
          </a:p>
        </p:txBody>
      </p:sp>
      <p:sp>
        <p:nvSpPr>
          <p:cNvPr id="12" name="Text 10"/>
          <p:cNvSpPr/>
          <p:nvPr/>
        </p:nvSpPr>
        <p:spPr>
          <a:xfrm>
            <a:off x="6277356" y="233172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Edwiser-powered course catalogue</a:t>
            </a:r>
            <a:endParaRPr lang="en-US" sz="1000" dirty="0"/>
          </a:p>
        </p:txBody>
      </p:sp>
      <p:sp>
        <p:nvSpPr>
          <p:cNvPr id="13" name="Shape 11"/>
          <p:cNvSpPr/>
          <p:nvPr/>
        </p:nvSpPr>
        <p:spPr>
          <a:xfrm>
            <a:off x="8913114" y="192024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14" name="Text 12"/>
          <p:cNvSpPr/>
          <p:nvPr/>
        </p:nvSpPr>
        <p:spPr>
          <a:xfrm>
            <a:off x="9004554" y="199339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Organisations</a:t>
            </a:r>
            <a:endParaRPr lang="en-US" sz="1300" dirty="0"/>
          </a:p>
        </p:txBody>
      </p:sp>
      <p:sp>
        <p:nvSpPr>
          <p:cNvPr id="15" name="Text 13"/>
          <p:cNvSpPr/>
          <p:nvPr/>
        </p:nvSpPr>
        <p:spPr>
          <a:xfrm>
            <a:off x="9004554" y="233172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Partner institutions directory</a:t>
            </a:r>
            <a:endParaRPr lang="en-US" sz="1000" dirty="0"/>
          </a:p>
        </p:txBody>
      </p:sp>
      <p:sp>
        <p:nvSpPr>
          <p:cNvPr id="16" name="Shape 14"/>
          <p:cNvSpPr/>
          <p:nvPr/>
        </p:nvSpPr>
        <p:spPr>
          <a:xfrm>
            <a:off x="731520" y="316992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17" name="Text 15"/>
          <p:cNvSpPr/>
          <p:nvPr/>
        </p:nvSpPr>
        <p:spPr>
          <a:xfrm>
            <a:off x="822960" y="324307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Teams</a:t>
            </a:r>
            <a:endParaRPr lang="en-US" sz="1300" dirty="0"/>
          </a:p>
        </p:txBody>
      </p:sp>
      <p:sp>
        <p:nvSpPr>
          <p:cNvPr id="18" name="Text 16"/>
          <p:cNvSpPr/>
          <p:nvPr/>
        </p:nvSpPr>
        <p:spPr>
          <a:xfrm>
            <a:off x="822960" y="358140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Working groups across partners</a:t>
            </a:r>
            <a:endParaRPr lang="en-US" sz="1000" dirty="0"/>
          </a:p>
        </p:txBody>
      </p:sp>
      <p:sp>
        <p:nvSpPr>
          <p:cNvPr id="19" name="Shape 17"/>
          <p:cNvSpPr/>
          <p:nvPr/>
        </p:nvSpPr>
        <p:spPr>
          <a:xfrm>
            <a:off x="3458718" y="316992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20" name="Text 18"/>
          <p:cNvSpPr/>
          <p:nvPr/>
        </p:nvSpPr>
        <p:spPr>
          <a:xfrm>
            <a:off x="3550158" y="324307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People</a:t>
            </a:r>
            <a:endParaRPr lang="en-US" sz="1300" dirty="0"/>
          </a:p>
        </p:txBody>
      </p:sp>
      <p:sp>
        <p:nvSpPr>
          <p:cNvPr id="21" name="Text 19"/>
          <p:cNvSpPr/>
          <p:nvPr/>
        </p:nvSpPr>
        <p:spPr>
          <a:xfrm>
            <a:off x="3550158" y="358140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Researchers, mentors, students</a:t>
            </a:r>
            <a:endParaRPr lang="en-US" sz="1000" dirty="0"/>
          </a:p>
        </p:txBody>
      </p:sp>
      <p:sp>
        <p:nvSpPr>
          <p:cNvPr id="22" name="Shape 20"/>
          <p:cNvSpPr/>
          <p:nvPr/>
        </p:nvSpPr>
        <p:spPr>
          <a:xfrm>
            <a:off x="6185916" y="316992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23" name="Text 21"/>
          <p:cNvSpPr/>
          <p:nvPr/>
        </p:nvSpPr>
        <p:spPr>
          <a:xfrm>
            <a:off x="6277356" y="324307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Projects</a:t>
            </a:r>
            <a:endParaRPr lang="en-US" sz="1300" dirty="0"/>
          </a:p>
        </p:txBody>
      </p:sp>
      <p:sp>
        <p:nvSpPr>
          <p:cNvPr id="24" name="Text 22"/>
          <p:cNvSpPr/>
          <p:nvPr/>
        </p:nvSpPr>
        <p:spPr>
          <a:xfrm>
            <a:off x="6277356" y="358140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Joint initiatives and outputs</a:t>
            </a:r>
            <a:endParaRPr lang="en-US" sz="1000" dirty="0"/>
          </a:p>
        </p:txBody>
      </p:sp>
      <p:sp>
        <p:nvSpPr>
          <p:cNvPr id="25" name="Shape 23"/>
          <p:cNvSpPr/>
          <p:nvPr/>
        </p:nvSpPr>
        <p:spPr>
          <a:xfrm>
            <a:off x="8913114" y="316992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26" name="Text 24"/>
          <p:cNvSpPr/>
          <p:nvPr/>
        </p:nvSpPr>
        <p:spPr>
          <a:xfrm>
            <a:off x="9004554" y="324307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Onboarding</a:t>
            </a:r>
            <a:endParaRPr lang="en-US" sz="1300" dirty="0"/>
          </a:p>
        </p:txBody>
      </p:sp>
      <p:sp>
        <p:nvSpPr>
          <p:cNvPr id="27" name="Text 25"/>
          <p:cNvSpPr/>
          <p:nvPr/>
        </p:nvSpPr>
        <p:spPr>
          <a:xfrm>
            <a:off x="9004554" y="358140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Step-by-step first-time guide</a:t>
            </a:r>
            <a:endParaRPr lang="en-US" sz="1000" dirty="0"/>
          </a:p>
        </p:txBody>
      </p:sp>
      <p:sp>
        <p:nvSpPr>
          <p:cNvPr id="28" name="Shape 26"/>
          <p:cNvSpPr/>
          <p:nvPr/>
        </p:nvSpPr>
        <p:spPr>
          <a:xfrm>
            <a:off x="731520" y="441960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29" name="Text 27"/>
          <p:cNvSpPr/>
          <p:nvPr/>
        </p:nvSpPr>
        <p:spPr>
          <a:xfrm>
            <a:off x="822960" y="449275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User Guides</a:t>
            </a:r>
            <a:endParaRPr lang="en-US" sz="1300" dirty="0"/>
          </a:p>
        </p:txBody>
      </p:sp>
      <p:sp>
        <p:nvSpPr>
          <p:cNvPr id="30" name="Text 28"/>
          <p:cNvSpPr/>
          <p:nvPr/>
        </p:nvSpPr>
        <p:spPr>
          <a:xfrm>
            <a:off x="822960" y="483108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Role-specific how-to articles</a:t>
            </a:r>
            <a:endParaRPr lang="en-US" sz="1000" dirty="0"/>
          </a:p>
        </p:txBody>
      </p:sp>
      <p:sp>
        <p:nvSpPr>
          <p:cNvPr id="31" name="Shape 29"/>
          <p:cNvSpPr/>
          <p:nvPr/>
        </p:nvSpPr>
        <p:spPr>
          <a:xfrm>
            <a:off x="3458718" y="441960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32" name="Text 30"/>
          <p:cNvSpPr/>
          <p:nvPr/>
        </p:nvSpPr>
        <p:spPr>
          <a:xfrm>
            <a:off x="3550158" y="449275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Resource Library</a:t>
            </a:r>
            <a:endParaRPr lang="en-US" sz="1300" dirty="0"/>
          </a:p>
        </p:txBody>
      </p:sp>
      <p:sp>
        <p:nvSpPr>
          <p:cNvPr id="33" name="Text 31"/>
          <p:cNvSpPr/>
          <p:nvPr/>
        </p:nvSpPr>
        <p:spPr>
          <a:xfrm>
            <a:off x="3550158" y="483108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Teaching scenarios, templates, publications</a:t>
            </a:r>
            <a:endParaRPr lang="en-US" sz="1000" dirty="0"/>
          </a:p>
        </p:txBody>
      </p:sp>
      <p:sp>
        <p:nvSpPr>
          <p:cNvPr id="34" name="Shape 32"/>
          <p:cNvSpPr/>
          <p:nvPr/>
        </p:nvSpPr>
        <p:spPr>
          <a:xfrm>
            <a:off x="6185916" y="441960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35" name="Text 33"/>
          <p:cNvSpPr/>
          <p:nvPr/>
        </p:nvSpPr>
        <p:spPr>
          <a:xfrm>
            <a:off x="6277356" y="449275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Contact</a:t>
            </a:r>
            <a:endParaRPr lang="en-US" sz="1300" dirty="0"/>
          </a:p>
        </p:txBody>
      </p:sp>
      <p:sp>
        <p:nvSpPr>
          <p:cNvPr id="36" name="Text 34"/>
          <p:cNvSpPr/>
          <p:nvPr/>
        </p:nvSpPr>
        <p:spPr>
          <a:xfrm>
            <a:off x="6277356" y="483108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Reach the consortium / support</a:t>
            </a:r>
            <a:endParaRPr lang="en-US" sz="1000" dirty="0"/>
          </a:p>
        </p:txBody>
      </p:sp>
      <p:sp>
        <p:nvSpPr>
          <p:cNvPr id="37" name="Shape 35"/>
          <p:cNvSpPr/>
          <p:nvPr/>
        </p:nvSpPr>
        <p:spPr>
          <a:xfrm>
            <a:off x="8913114" y="4419600"/>
            <a:ext cx="2544318" cy="1066800"/>
          </a:xfrm>
          <a:prstGeom prst="roundRect">
            <a:avLst>
              <a:gd name="adj" fmla="val 6857"/>
            </a:avLst>
          </a:prstGeom>
          <a:solidFill>
            <a:srgbClr val="F4F6FB"/>
          </a:solidFill>
          <a:ln w="12700">
            <a:solidFill>
              <a:srgbClr val="D8DEEC"/>
            </a:solidFill>
            <a:prstDash val="solid"/>
          </a:ln>
        </p:spPr>
        <p:txBody>
          <a:bodyPr/>
          <a:lstStyle/>
          <a:p>
            <a:endParaRPr lang="en-US"/>
          </a:p>
        </p:txBody>
      </p:sp>
      <p:sp>
        <p:nvSpPr>
          <p:cNvPr id="38" name="Text 36"/>
          <p:cNvSpPr/>
          <p:nvPr/>
        </p:nvSpPr>
        <p:spPr>
          <a:xfrm>
            <a:off x="9004554" y="4492752"/>
            <a:ext cx="2361438" cy="320040"/>
          </a:xfrm>
          <a:prstGeom prst="rect">
            <a:avLst/>
          </a:prstGeom>
          <a:noFill/>
          <a:ln/>
        </p:spPr>
        <p:txBody>
          <a:bodyPr wrap="square" rtlCol="0" anchor="ctr"/>
          <a:lstStyle/>
          <a:p>
            <a:pPr marL="0" indent="0">
              <a:buNone/>
            </a:pPr>
            <a:r>
              <a:rPr lang="en-US" sz="1300" b="1" dirty="0">
                <a:solidFill>
                  <a:srgbClr val="1B4FD4"/>
                </a:solidFill>
                <a:latin typeface="Calibri" pitchFamily="34" charset="0"/>
                <a:ea typeface="Calibri" pitchFamily="34" charset="-122"/>
                <a:cs typeface="Calibri" pitchFamily="34" charset="-120"/>
              </a:rPr>
              <a:t>Legal</a:t>
            </a:r>
            <a:endParaRPr lang="en-US" sz="1300" dirty="0"/>
          </a:p>
        </p:txBody>
      </p:sp>
      <p:sp>
        <p:nvSpPr>
          <p:cNvPr id="39" name="Text 37"/>
          <p:cNvSpPr/>
          <p:nvPr/>
        </p:nvSpPr>
        <p:spPr>
          <a:xfrm>
            <a:off x="9004554" y="4831080"/>
            <a:ext cx="2361438" cy="609600"/>
          </a:xfrm>
          <a:prstGeom prst="rect">
            <a:avLst/>
          </a:prstGeom>
          <a:noFill/>
          <a:ln/>
        </p:spPr>
        <p:txBody>
          <a:bodyPr wrap="square" rtlCol="0" anchor="t"/>
          <a:lstStyle/>
          <a:p>
            <a:pPr marL="0" indent="0">
              <a:buNone/>
            </a:pPr>
            <a:r>
              <a:rPr lang="en-US" sz="1000" dirty="0">
                <a:solidFill>
                  <a:srgbClr val="5A6278"/>
                </a:solidFill>
                <a:latin typeface="Calibri" pitchFamily="34" charset="0"/>
                <a:ea typeface="Calibri" pitchFamily="34" charset="-122"/>
                <a:cs typeface="Calibri" pitchFamily="34" charset="-120"/>
              </a:rPr>
              <a:t>Privacy Policy, Terms of Use, Cookies</a:t>
            </a:r>
            <a:endParaRPr lang="en-US" sz="1000" dirty="0"/>
          </a:p>
        </p:txBody>
      </p:sp>
      <p:sp>
        <p:nvSpPr>
          <p:cNvPr id="40" name="Text 38"/>
          <p:cNvSpPr/>
          <p:nvPr/>
        </p:nvSpPr>
        <p:spPr>
          <a:xfrm>
            <a:off x="914400" y="5623560"/>
            <a:ext cx="10360152" cy="320040"/>
          </a:xfrm>
          <a:prstGeom prst="rect">
            <a:avLst/>
          </a:prstGeom>
          <a:noFill/>
          <a:ln/>
        </p:spPr>
        <p:txBody>
          <a:bodyPr wrap="square" rtlCol="0" anchor="ctr"/>
          <a:lstStyle/>
          <a:p>
            <a:pPr marL="0" indent="0" algn="ctr">
              <a:buNone/>
            </a:pPr>
            <a:r>
              <a:rPr lang="en-US" sz="1200" i="1" dirty="0">
                <a:solidFill>
                  <a:srgbClr val="5A6278"/>
                </a:solidFill>
                <a:latin typeface="Calibri" pitchFamily="34" charset="0"/>
                <a:ea typeface="Calibri" pitchFamily="34" charset="-122"/>
                <a:cs typeface="Calibri" pitchFamily="34" charset="-120"/>
              </a:rPr>
              <a:t>Together these sections form the complete public-facing surface of the iHUB platform.</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Deployment &amp; Content Seeding</a:t>
            </a:r>
            <a:endParaRPr lang="en-US" sz="2600" dirty="0"/>
          </a:p>
        </p:txBody>
      </p:sp>
      <p:sp>
        <p:nvSpPr>
          <p:cNvPr id="3" name="Text 1"/>
          <p:cNvSpPr/>
          <p:nvPr/>
        </p:nvSpPr>
        <p:spPr>
          <a:xfrm>
            <a:off x="914400" y="1417320"/>
            <a:ext cx="10360152" cy="365760"/>
          </a:xfrm>
          <a:prstGeom prst="rect">
            <a:avLst/>
          </a:prstGeom>
          <a:noFill/>
          <a:ln/>
        </p:spPr>
        <p:txBody>
          <a:bodyPr wrap="square" rtlCol="0" anchor="ctr"/>
          <a:lstStyle/>
          <a:p>
            <a:pPr marL="0" indent="0" algn="ctr">
              <a:buNone/>
            </a:pPr>
            <a:r>
              <a:rPr lang="en-US" sz="1400" i="1" dirty="0">
                <a:solidFill>
                  <a:srgbClr val="5A6278"/>
                </a:solidFill>
                <a:latin typeface="Calibri" pitchFamily="34" charset="0"/>
                <a:ea typeface="Calibri" pitchFamily="34" charset="-122"/>
                <a:cs typeface="Calibri" pitchFamily="34" charset="-120"/>
              </a:rPr>
              <a:t>A partner institution can have a full, ready-to-use environment in minutes.</a:t>
            </a:r>
            <a:endParaRPr lang="en-US" sz="1400" dirty="0"/>
          </a:p>
        </p:txBody>
      </p:sp>
      <p:sp>
        <p:nvSpPr>
          <p:cNvPr id="4" name="Text 2"/>
          <p:cNvSpPr/>
          <p:nvPr/>
        </p:nvSpPr>
        <p:spPr>
          <a:xfrm>
            <a:off x="914400" y="2011680"/>
            <a:ext cx="10360152" cy="4572000"/>
          </a:xfrm>
          <a:prstGeom prst="rect">
            <a:avLst/>
          </a:prstGeom>
          <a:noFill/>
          <a:ln/>
        </p:spPr>
        <p:txBody>
          <a:bodyPr wrap="square" rtlCol="0" anchor="t"/>
          <a:lstStyle/>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One-command installation — WordPress, Moodle and Edwiser Bridge are set up automatically on standard Windows / XAMPP hosting</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Demo content is seeded on first run — sample organisations, teams, projects and three example courses to explore the platform immediately</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Re-runnable safely — the same command can be used to refresh or re-deploy without losing existing data</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Credentials and URLs are generated and saved for the administrator</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Result: every partner can set up, test, and demo the platform on their own hardware without developer support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Phase 2 · Module Development &amp; Content Integration</a:t>
            </a:r>
            <a:endParaRPr lang="en-US" sz="2600" dirty="0"/>
          </a:p>
        </p:txBody>
      </p:sp>
      <p:sp>
        <p:nvSpPr>
          <p:cNvPr id="3" name="Shape 1"/>
          <p:cNvSpPr/>
          <p:nvPr/>
        </p:nvSpPr>
        <p:spPr>
          <a:xfrm>
            <a:off x="914400" y="1463040"/>
            <a:ext cx="1645920" cy="365760"/>
          </a:xfrm>
          <a:prstGeom prst="roundRect">
            <a:avLst>
              <a:gd name="adj" fmla="val 20000"/>
            </a:avLst>
          </a:prstGeom>
          <a:solidFill>
            <a:srgbClr val="1E8E3E"/>
          </a:solidFill>
          <a:ln w="12700">
            <a:solidFill>
              <a:srgbClr val="1E8E3E"/>
            </a:solidFill>
            <a:prstDash val="solid"/>
          </a:ln>
        </p:spPr>
        <p:txBody>
          <a:bodyPr/>
          <a:lstStyle/>
          <a:p>
            <a:endParaRPr lang="en-US"/>
          </a:p>
        </p:txBody>
      </p:sp>
      <p:sp>
        <p:nvSpPr>
          <p:cNvPr id="4" name="Text 2"/>
          <p:cNvSpPr/>
          <p:nvPr/>
        </p:nvSpPr>
        <p:spPr>
          <a:xfrm>
            <a:off x="914400" y="1463040"/>
            <a:ext cx="164592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COMPLETED</a:t>
            </a:r>
            <a:endParaRPr lang="en-US" sz="1300" dirty="0"/>
          </a:p>
        </p:txBody>
      </p:sp>
      <p:sp>
        <p:nvSpPr>
          <p:cNvPr id="5" name="Text 3"/>
          <p:cNvSpPr/>
          <p:nvPr/>
        </p:nvSpPr>
        <p:spPr>
          <a:xfrm>
            <a:off x="2743200" y="1463040"/>
            <a:ext cx="3657600" cy="365760"/>
          </a:xfrm>
          <a:prstGeom prst="rect">
            <a:avLst/>
          </a:prstGeom>
          <a:noFill/>
          <a:ln/>
        </p:spPr>
        <p:txBody>
          <a:bodyPr wrap="square" rtlCol="0" anchor="ctr"/>
          <a:lstStyle/>
          <a:p>
            <a:pPr marL="0" indent="0">
              <a:buNone/>
            </a:pPr>
            <a:r>
              <a:rPr lang="en-US" sz="1300" i="1" dirty="0">
                <a:solidFill>
                  <a:srgbClr val="5A6278"/>
                </a:solidFill>
                <a:latin typeface="Calibri" pitchFamily="34" charset="0"/>
                <a:ea typeface="Calibri" pitchFamily="34" charset="-122"/>
                <a:cs typeface="Calibri" pitchFamily="34" charset="-120"/>
              </a:rPr>
              <a:t>November 2025 – January 2026</a:t>
            </a:r>
            <a:endParaRPr lang="en-US" sz="1300" dirty="0"/>
          </a:p>
        </p:txBody>
      </p:sp>
      <p:sp>
        <p:nvSpPr>
          <p:cNvPr id="6" name="Text 4"/>
          <p:cNvSpPr/>
          <p:nvPr/>
        </p:nvSpPr>
        <p:spPr>
          <a:xfrm>
            <a:off x="914400" y="2103120"/>
            <a:ext cx="10360152" cy="4572000"/>
          </a:xfrm>
          <a:prstGeom prst="rect">
            <a:avLst/>
          </a:prstGeom>
          <a:noFill/>
          <a:ln/>
        </p:spPr>
        <p:txBody>
          <a:bodyPr wrap="square" rtlCol="0" anchor="t"/>
          <a:lstStyle/>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Teams and Organisations Management module developed and deployed</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Demo organisations, teams, and project entries created for internal testing</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Initial course content prepared in Moodle (Concurrent Engineering, Project Design, Methodology &amp; Teaching)</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Public-facing sections delivered — Resource Library, User Guides, Onboarding Materials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Navigation, directory pages, and legal pages (Privacy, Terms, Cookies) published</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Branding aligned across SHINE and iHub visual identities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Phase 3 · Pilot Testing &amp; Feedback Collection</a:t>
            </a:r>
            <a:endParaRPr lang="en-US" sz="2600" dirty="0"/>
          </a:p>
        </p:txBody>
      </p:sp>
      <p:sp>
        <p:nvSpPr>
          <p:cNvPr id="3" name="Shape 1"/>
          <p:cNvSpPr/>
          <p:nvPr/>
        </p:nvSpPr>
        <p:spPr>
          <a:xfrm>
            <a:off x="914400" y="1463040"/>
            <a:ext cx="1463040" cy="365760"/>
          </a:xfrm>
          <a:prstGeom prst="roundRect">
            <a:avLst>
              <a:gd name="adj" fmla="val 20000"/>
            </a:avLst>
          </a:prstGeom>
          <a:solidFill>
            <a:srgbClr val="1E8E3E"/>
          </a:solidFill>
          <a:ln w="12700">
            <a:solidFill>
              <a:srgbClr val="1E8E3E"/>
            </a:solidFill>
            <a:prstDash val="solid"/>
          </a:ln>
        </p:spPr>
        <p:txBody>
          <a:bodyPr/>
          <a:lstStyle/>
          <a:p>
            <a:endParaRPr lang="en-US"/>
          </a:p>
        </p:txBody>
      </p:sp>
      <p:sp>
        <p:nvSpPr>
          <p:cNvPr id="4" name="Text 2"/>
          <p:cNvSpPr/>
          <p:nvPr/>
        </p:nvSpPr>
        <p:spPr>
          <a:xfrm>
            <a:off x="914400" y="1463040"/>
            <a:ext cx="146304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ON TRACK</a:t>
            </a:r>
            <a:endParaRPr lang="en-US" sz="1300" dirty="0"/>
          </a:p>
        </p:txBody>
      </p:sp>
      <p:sp>
        <p:nvSpPr>
          <p:cNvPr id="5" name="Text 3"/>
          <p:cNvSpPr/>
          <p:nvPr/>
        </p:nvSpPr>
        <p:spPr>
          <a:xfrm>
            <a:off x="2560320" y="1463040"/>
            <a:ext cx="3657600" cy="365760"/>
          </a:xfrm>
          <a:prstGeom prst="rect">
            <a:avLst/>
          </a:prstGeom>
          <a:noFill/>
          <a:ln/>
        </p:spPr>
        <p:txBody>
          <a:bodyPr wrap="square" rtlCol="0" anchor="ctr"/>
          <a:lstStyle/>
          <a:p>
            <a:pPr marL="0" indent="0">
              <a:buNone/>
            </a:pPr>
            <a:r>
              <a:rPr lang="en-US" sz="1300" i="1" dirty="0">
                <a:solidFill>
                  <a:srgbClr val="5A6278"/>
                </a:solidFill>
                <a:latin typeface="Calibri" pitchFamily="34" charset="0"/>
                <a:ea typeface="Calibri" pitchFamily="34" charset="-122"/>
                <a:cs typeface="Calibri" pitchFamily="34" charset="-120"/>
              </a:rPr>
              <a:t>February 2026 – May 2026</a:t>
            </a:r>
            <a:endParaRPr lang="en-US" sz="1300" dirty="0"/>
          </a:p>
        </p:txBody>
      </p:sp>
      <p:sp>
        <p:nvSpPr>
          <p:cNvPr id="6" name="Text 4"/>
          <p:cNvSpPr/>
          <p:nvPr/>
        </p:nvSpPr>
        <p:spPr>
          <a:xfrm>
            <a:off x="914400" y="2103120"/>
            <a:ext cx="10360152" cy="4572000"/>
          </a:xfrm>
          <a:prstGeom prst="rect">
            <a:avLst/>
          </a:prstGeom>
          <a:noFill/>
          <a:ln/>
        </p:spPr>
        <p:txBody>
          <a:bodyPr wrap="square" rtlCol="0" anchor="t"/>
          <a:lstStyle/>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Pilot users invited from partner institutions — students, mentors, and academic staff</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Usability and performance testing under way on the test deployment</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Feedback collected through in-platform surveys and focus groups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Reported issues being resolved and UX refinements shipped continuously</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Internal progress reports delivered to consortium partners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Corfu meeting (27–28 April) — live focus group with educators and students</a:t>
            </a:r>
            <a:endParaRPr lang="en-US" sz="1400" dirty="0"/>
          </a:p>
        </p:txBody>
      </p:sp>
      <p:sp>
        <p:nvSpPr>
          <p:cNvPr id="7" name="Shape 5"/>
          <p:cNvSpPr/>
          <p:nvPr/>
        </p:nvSpPr>
        <p:spPr>
          <a:xfrm>
            <a:off x="914400" y="5349240"/>
            <a:ext cx="10360152" cy="594360"/>
          </a:xfrm>
          <a:prstGeom prst="roundRect">
            <a:avLst>
              <a:gd name="adj" fmla="val 12308"/>
            </a:avLst>
          </a:prstGeom>
          <a:solidFill>
            <a:srgbClr val="F4C878"/>
          </a:solidFill>
          <a:ln w="12700">
            <a:solidFill>
              <a:srgbClr val="E8A33D"/>
            </a:solidFill>
            <a:prstDash val="solid"/>
          </a:ln>
        </p:spPr>
        <p:txBody>
          <a:bodyPr/>
          <a:lstStyle/>
          <a:p>
            <a:endParaRPr lang="en-US"/>
          </a:p>
        </p:txBody>
      </p:sp>
      <p:sp>
        <p:nvSpPr>
          <p:cNvPr id="8" name="Text 6"/>
          <p:cNvSpPr/>
          <p:nvPr/>
        </p:nvSpPr>
        <p:spPr>
          <a:xfrm>
            <a:off x="1097280" y="5394960"/>
            <a:ext cx="9994392" cy="502920"/>
          </a:xfrm>
          <a:prstGeom prst="rect">
            <a:avLst/>
          </a:prstGeom>
          <a:noFill/>
          <a:ln/>
        </p:spPr>
        <p:txBody>
          <a:bodyPr wrap="square" rtlCol="0" anchor="ctr"/>
          <a:lstStyle/>
          <a:p>
            <a:pPr marL="0" indent="0" algn="ctr">
              <a:buNone/>
            </a:pPr>
            <a:r>
              <a:rPr lang="en-US" sz="1300" b="1" dirty="0">
                <a:solidFill>
                  <a:srgbClr val="1F2A44"/>
                </a:solidFill>
                <a:latin typeface="Calibri" pitchFamily="34" charset="0"/>
                <a:ea typeface="Calibri" pitchFamily="34" charset="-122"/>
                <a:cs typeface="Calibri" pitchFamily="34" charset="-120"/>
              </a:rPr>
              <a:t>Feedback from the Corfu focus group will feed directly into the final refinements ahead of the June launch window.</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Phase 4 · Final Adjustments &amp; Public Launch</a:t>
            </a:r>
            <a:endParaRPr lang="en-US" sz="2600" dirty="0"/>
          </a:p>
        </p:txBody>
      </p:sp>
      <p:sp>
        <p:nvSpPr>
          <p:cNvPr id="3" name="Shape 1"/>
          <p:cNvSpPr/>
          <p:nvPr/>
        </p:nvSpPr>
        <p:spPr>
          <a:xfrm>
            <a:off x="914400" y="1463040"/>
            <a:ext cx="1645920" cy="365760"/>
          </a:xfrm>
          <a:prstGeom prst="roundRect">
            <a:avLst>
              <a:gd name="adj" fmla="val 20000"/>
            </a:avLst>
          </a:prstGeom>
          <a:solidFill>
            <a:srgbClr val="1B4FD4"/>
          </a:solidFill>
          <a:ln w="12700">
            <a:solidFill>
              <a:srgbClr val="1B4FD4"/>
            </a:solidFill>
            <a:prstDash val="solid"/>
          </a:ln>
        </p:spPr>
        <p:txBody>
          <a:bodyPr/>
          <a:lstStyle/>
          <a:p>
            <a:endParaRPr lang="en-US"/>
          </a:p>
        </p:txBody>
      </p:sp>
      <p:sp>
        <p:nvSpPr>
          <p:cNvPr id="4" name="Text 2"/>
          <p:cNvSpPr/>
          <p:nvPr/>
        </p:nvSpPr>
        <p:spPr>
          <a:xfrm>
            <a:off x="914400" y="1463040"/>
            <a:ext cx="164592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PLANNED</a:t>
            </a:r>
            <a:endParaRPr lang="en-US" sz="1300" dirty="0"/>
          </a:p>
        </p:txBody>
      </p:sp>
      <p:sp>
        <p:nvSpPr>
          <p:cNvPr id="5" name="Text 3"/>
          <p:cNvSpPr/>
          <p:nvPr/>
        </p:nvSpPr>
        <p:spPr>
          <a:xfrm>
            <a:off x="2743200" y="1463040"/>
            <a:ext cx="3657600" cy="365760"/>
          </a:xfrm>
          <a:prstGeom prst="rect">
            <a:avLst/>
          </a:prstGeom>
          <a:noFill/>
          <a:ln/>
        </p:spPr>
        <p:txBody>
          <a:bodyPr wrap="square" rtlCol="0" anchor="ctr"/>
          <a:lstStyle/>
          <a:p>
            <a:pPr marL="0" indent="0">
              <a:buNone/>
            </a:pPr>
            <a:r>
              <a:rPr lang="en-US" sz="1300" i="1" dirty="0">
                <a:solidFill>
                  <a:srgbClr val="5A6278"/>
                </a:solidFill>
                <a:latin typeface="Calibri" pitchFamily="34" charset="0"/>
                <a:ea typeface="Calibri" pitchFamily="34" charset="-122"/>
                <a:cs typeface="Calibri" pitchFamily="34" charset="-120"/>
              </a:rPr>
              <a:t>June 2026 – August 2026</a:t>
            </a:r>
            <a:endParaRPr lang="en-US" sz="1300" dirty="0"/>
          </a:p>
        </p:txBody>
      </p:sp>
      <p:sp>
        <p:nvSpPr>
          <p:cNvPr id="6" name="Text 4"/>
          <p:cNvSpPr/>
          <p:nvPr/>
        </p:nvSpPr>
        <p:spPr>
          <a:xfrm>
            <a:off x="914400" y="2103120"/>
            <a:ext cx="10360152" cy="4572000"/>
          </a:xfrm>
          <a:prstGeom prst="rect">
            <a:avLst/>
          </a:prstGeom>
          <a:noFill/>
          <a:ln/>
        </p:spPr>
        <p:txBody>
          <a:bodyPr wrap="square" rtlCol="0" anchor="t"/>
          <a:lstStyle/>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Finalize content, branding, and legal documentation (privacy policy, terms of use)</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Integrate optional external features (AI assistant, Metaverse links)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Train institutional administrators for local deployment and coordination</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Performance hardening — caching, asset optimisation, uptime monitoring</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Migrate from local XAMPP test host to production hosting target</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Public launch announcement coordinated with dissemination partners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Discussion with Partners</a:t>
            </a:r>
            <a:endParaRPr lang="en-US" sz="2600" dirty="0"/>
          </a:p>
        </p:txBody>
      </p:sp>
      <p:sp>
        <p:nvSpPr>
          <p:cNvPr id="3" name="Text 1"/>
          <p:cNvSpPr/>
          <p:nvPr/>
        </p:nvSpPr>
        <p:spPr>
          <a:xfrm>
            <a:off x="914400" y="1554480"/>
            <a:ext cx="10360152" cy="548640"/>
          </a:xfrm>
          <a:prstGeom prst="rect">
            <a:avLst/>
          </a:prstGeom>
          <a:noFill/>
          <a:ln/>
        </p:spPr>
        <p:txBody>
          <a:bodyPr wrap="square" rtlCol="0" anchor="ctr"/>
          <a:lstStyle/>
          <a:p>
            <a:pPr marL="0" indent="0">
              <a:buNone/>
            </a:pPr>
            <a:r>
              <a:rPr lang="en-US" sz="1500" dirty="0">
                <a:solidFill>
                  <a:srgbClr val="1F2A44"/>
                </a:solidFill>
                <a:latin typeface="Calibri" pitchFamily="34" charset="0"/>
                <a:ea typeface="Calibri" pitchFamily="34" charset="-122"/>
                <a:cs typeface="Calibri" pitchFamily="34" charset="-120"/>
              </a:rPr>
              <a:t>We are on schedule for the June launch window. A few items where partner input will shape the final product:</a:t>
            </a:r>
            <a:endParaRPr lang="en-US" sz="1500" dirty="0"/>
          </a:p>
        </p:txBody>
      </p:sp>
      <p:sp>
        <p:nvSpPr>
          <p:cNvPr id="4" name="Text 2"/>
          <p:cNvSpPr/>
          <p:nvPr/>
        </p:nvSpPr>
        <p:spPr>
          <a:xfrm>
            <a:off x="914400" y="2377440"/>
            <a:ext cx="10360152" cy="4572000"/>
          </a:xfrm>
          <a:prstGeom prst="rect">
            <a:avLst/>
          </a:prstGeom>
          <a:noFill/>
          <a:ln/>
        </p:spPr>
        <p:txBody>
          <a:bodyPr wrap="square" rtlCol="0" anchor="t"/>
          <a:lstStyle/>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About Us page — what information should each partner's profile include (bio, focus areas, contacts)?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Homepage introduction — would a short introductory video or presentation be useful?</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Content for Organisations, Teams and People — each partner's nominated contributor to populate their entries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Pilot testing — which students, mentors, and staff should we invite for the remaining April–May round?</a:t>
            </a:r>
            <a:endParaRPr lang="en-US" sz="1400" dirty="0"/>
          </a:p>
        </p:txBody>
      </p:sp>
      <p:sp>
        <p:nvSpPr>
          <p:cNvPr id="5" name="Shape 3"/>
          <p:cNvSpPr/>
          <p:nvPr/>
        </p:nvSpPr>
        <p:spPr>
          <a:xfrm>
            <a:off x="914400" y="5486400"/>
            <a:ext cx="10360152" cy="502920"/>
          </a:xfrm>
          <a:prstGeom prst="roundRect">
            <a:avLst>
              <a:gd name="adj" fmla="val 18182"/>
            </a:avLst>
          </a:prstGeom>
          <a:solidFill>
            <a:srgbClr val="1B4FD4"/>
          </a:solidFill>
          <a:ln w="12700">
            <a:solidFill>
              <a:srgbClr val="333333"/>
            </a:solidFill>
            <a:prstDash val="solid"/>
          </a:ln>
        </p:spPr>
        <p:txBody>
          <a:bodyPr/>
          <a:lstStyle/>
          <a:p>
            <a:endParaRPr lang="en-US"/>
          </a:p>
        </p:txBody>
      </p:sp>
      <p:sp>
        <p:nvSpPr>
          <p:cNvPr id="6" name="Text 4"/>
          <p:cNvSpPr/>
          <p:nvPr/>
        </p:nvSpPr>
        <p:spPr>
          <a:xfrm>
            <a:off x="914400" y="5486400"/>
            <a:ext cx="10360152" cy="50292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Thank you — questions welcome.</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Agenda</a:t>
            </a:r>
            <a:endParaRPr lang="en-US" sz="2600" dirty="0"/>
          </a:p>
        </p:txBody>
      </p:sp>
      <p:sp>
        <p:nvSpPr>
          <p:cNvPr id="3" name="Text 1"/>
          <p:cNvSpPr/>
          <p:nvPr/>
        </p:nvSpPr>
        <p:spPr>
          <a:xfrm>
            <a:off x="914400" y="1508760"/>
            <a:ext cx="10360152" cy="4572000"/>
          </a:xfrm>
          <a:prstGeom prst="rect">
            <a:avLst/>
          </a:prstGeom>
          <a:noFill/>
          <a:ln/>
        </p:spPr>
        <p:txBody>
          <a:bodyPr wrap="square" rtlCol="0" anchor="t"/>
          <a:lstStyle/>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1. iHUB functional overview &amp; architecture</a:t>
            </a:r>
            <a:endParaRPr lang="en-US" sz="1800" dirty="0"/>
          </a:p>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2. Technology stack &amp; hosting environment</a:t>
            </a:r>
            <a:endParaRPr lang="en-US" sz="1800" dirty="0"/>
          </a:p>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3. Platform walk-through — what the iHUB looks like today</a:t>
            </a:r>
            <a:endParaRPr lang="en-US" sz="1800" dirty="0"/>
          </a:p>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4. Teams &amp; Organisations module</a:t>
            </a:r>
            <a:endParaRPr lang="en-US" sz="1800" dirty="0"/>
          </a:p>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5. Public sections delivered · deployment automation</a:t>
            </a:r>
            <a:endParaRPr lang="en-US" sz="1800" dirty="0"/>
          </a:p>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6. Roadmap — pilot testing and public launch</a:t>
            </a:r>
            <a:endParaRPr lang="en-US" sz="1800" dirty="0"/>
          </a:p>
          <a:p>
            <a:pPr marL="342900" indent="-342900">
              <a:spcAft>
                <a:spcPts val="400"/>
              </a:spcAft>
              <a:buSzPct val="100000"/>
              <a:buChar char="•"/>
            </a:pPr>
            <a:r>
              <a:rPr lang="en-US" sz="1800" dirty="0">
                <a:solidFill>
                  <a:srgbClr val="1F2A44"/>
                </a:solidFill>
                <a:latin typeface="Calibri" pitchFamily="34" charset="0"/>
                <a:ea typeface="Calibri" pitchFamily="34" charset="-122"/>
                <a:cs typeface="Calibri" pitchFamily="34" charset="-120"/>
              </a:rPr>
              <a:t>7. Discussion with partners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iHUB Functional Overview</a:t>
            </a:r>
            <a:endParaRPr lang="en-US" sz="2600" dirty="0"/>
          </a:p>
        </p:txBody>
      </p:sp>
      <p:sp>
        <p:nvSpPr>
          <p:cNvPr id="3" name="Text 1"/>
          <p:cNvSpPr/>
          <p:nvPr/>
        </p:nvSpPr>
        <p:spPr>
          <a:xfrm>
            <a:off x="914400" y="1463040"/>
            <a:ext cx="10360152" cy="1097280"/>
          </a:xfrm>
          <a:prstGeom prst="rect">
            <a:avLst/>
          </a:prstGeom>
          <a:noFill/>
          <a:ln/>
        </p:spPr>
        <p:txBody>
          <a:bodyPr wrap="square" rtlCol="0" anchor="t"/>
          <a:lstStyle/>
          <a:p>
            <a:pPr marL="0" indent="0">
              <a:buNone/>
            </a:pPr>
            <a:r>
              <a:rPr lang="en-US" sz="1600" dirty="0">
                <a:solidFill>
                  <a:srgbClr val="1F2A44"/>
                </a:solidFill>
                <a:latin typeface="Calibri" pitchFamily="34" charset="0"/>
                <a:ea typeface="Calibri" pitchFamily="34" charset="-122"/>
                <a:cs typeface="Calibri" pitchFamily="34" charset="-120"/>
              </a:rPr>
              <a:t>The </a:t>
            </a:r>
            <a:r>
              <a:rPr lang="en-US" sz="1600" b="1" dirty="0">
                <a:solidFill>
                  <a:srgbClr val="1F2A44"/>
                </a:solidFill>
                <a:latin typeface="Calibri" pitchFamily="34" charset="0"/>
                <a:ea typeface="Calibri" pitchFamily="34" charset="-122"/>
                <a:cs typeface="Calibri" pitchFamily="34" charset="-120"/>
              </a:rPr>
              <a:t>SHINE Virtual iHUB</a:t>
            </a:r>
            <a:r>
              <a:rPr lang="en-US" sz="1600" dirty="0">
                <a:solidFill>
                  <a:srgbClr val="1F2A44"/>
                </a:solidFill>
                <a:latin typeface="Calibri" pitchFamily="34" charset="0"/>
                <a:ea typeface="Calibri" pitchFamily="34" charset="-122"/>
                <a:cs typeface="Calibri" pitchFamily="34" charset="-120"/>
              </a:rPr>
              <a:t> serves as a unified digital environment that supports collaboration, learning, and knowledge exchange within the consortium.
It is built on a </a:t>
            </a:r>
            <a:r>
              <a:rPr lang="en-US" sz="1600" b="1" dirty="0">
                <a:solidFill>
                  <a:srgbClr val="1F2A44"/>
                </a:solidFill>
                <a:latin typeface="Calibri" pitchFamily="34" charset="0"/>
                <a:ea typeface="Calibri" pitchFamily="34" charset="-122"/>
                <a:cs typeface="Calibri" pitchFamily="34" charset="-120"/>
              </a:rPr>
              <a:t>hybrid architecture</a:t>
            </a:r>
            <a:r>
              <a:rPr lang="en-US" sz="1600" dirty="0">
                <a:solidFill>
                  <a:srgbClr val="1F2A44"/>
                </a:solidFill>
                <a:latin typeface="Calibri" pitchFamily="34" charset="0"/>
                <a:ea typeface="Calibri" pitchFamily="34" charset="-122"/>
                <a:cs typeface="Calibri" pitchFamily="34" charset="-120"/>
              </a:rPr>
              <a:t> combining:</a:t>
            </a:r>
            <a:endParaRPr lang="en-US" sz="1600" dirty="0"/>
          </a:p>
        </p:txBody>
      </p:sp>
      <p:sp>
        <p:nvSpPr>
          <p:cNvPr id="4" name="Text 2"/>
          <p:cNvSpPr/>
          <p:nvPr/>
        </p:nvSpPr>
        <p:spPr>
          <a:xfrm>
            <a:off x="914400" y="2743200"/>
            <a:ext cx="10360152" cy="1828800"/>
          </a:xfrm>
          <a:prstGeom prst="rect">
            <a:avLst/>
          </a:prstGeom>
          <a:noFill/>
          <a:ln/>
        </p:spPr>
        <p:txBody>
          <a:bodyPr wrap="square" rtlCol="0" anchor="t"/>
          <a:lstStyle/>
          <a:p>
            <a:pPr marL="342900" indent="-342900">
              <a:spcAft>
                <a:spcPts val="400"/>
              </a:spcAft>
              <a:buSzPct val="100000"/>
              <a:buChar char="•"/>
            </a:pPr>
            <a:r>
              <a:rPr lang="en-US" sz="1500" dirty="0">
                <a:solidFill>
                  <a:srgbClr val="1F2A44"/>
                </a:solidFill>
                <a:latin typeface="Calibri" pitchFamily="34" charset="0"/>
                <a:ea typeface="Calibri" pitchFamily="34" charset="-122"/>
                <a:cs typeface="Calibri" pitchFamily="34" charset="-120"/>
              </a:rPr>
              <a:t>WordPress – the central portal for communication, resource sharing, and team management</a:t>
            </a:r>
            <a:endParaRPr lang="en-US" sz="1500" dirty="0"/>
          </a:p>
          <a:p>
            <a:pPr marL="342900" indent="-342900">
              <a:spcAft>
                <a:spcPts val="400"/>
              </a:spcAft>
              <a:buSzPct val="100000"/>
              <a:buChar char="•"/>
            </a:pPr>
            <a:r>
              <a:rPr lang="en-US" sz="1500" dirty="0">
                <a:solidFill>
                  <a:srgbClr val="1F2A44"/>
                </a:solidFill>
                <a:latin typeface="Calibri" pitchFamily="34" charset="0"/>
                <a:ea typeface="Calibri" pitchFamily="34" charset="-122"/>
                <a:cs typeface="Calibri" pitchFamily="34" charset="-120"/>
              </a:rPr>
              <a:t>Moodle 4.5 LTS – the Learning Management System for courses, assessments, and user progress tracking</a:t>
            </a:r>
            <a:endParaRPr lang="en-US" sz="1500" dirty="0"/>
          </a:p>
          <a:p>
            <a:pPr marL="342900" indent="-342900">
              <a:spcAft>
                <a:spcPts val="400"/>
              </a:spcAft>
              <a:buSzPct val="100000"/>
              <a:buChar char="•"/>
            </a:pPr>
            <a:r>
              <a:rPr lang="en-US" sz="1500" dirty="0">
                <a:solidFill>
                  <a:srgbClr val="1F2A44"/>
                </a:solidFill>
                <a:latin typeface="Calibri" pitchFamily="34" charset="0"/>
                <a:ea typeface="Calibri" pitchFamily="34" charset="-122"/>
                <a:cs typeface="Calibri" pitchFamily="34" charset="-120"/>
              </a:rPr>
              <a:t>Edwiser Bridge – the integration layer ensuring user synchronization, course enrollment, and Single Sign-On (SSO)</a:t>
            </a:r>
            <a:endParaRPr lang="en-US" sz="1500" dirty="0"/>
          </a:p>
        </p:txBody>
      </p:sp>
      <p:sp>
        <p:nvSpPr>
          <p:cNvPr id="5" name="Text 3"/>
          <p:cNvSpPr/>
          <p:nvPr/>
        </p:nvSpPr>
        <p:spPr>
          <a:xfrm>
            <a:off x="914400" y="4892040"/>
            <a:ext cx="10360152" cy="1097280"/>
          </a:xfrm>
          <a:prstGeom prst="rect">
            <a:avLst/>
          </a:prstGeom>
          <a:noFill/>
          <a:ln/>
        </p:spPr>
        <p:txBody>
          <a:bodyPr wrap="square" rtlCol="0" anchor="t"/>
          <a:lstStyle/>
          <a:p>
            <a:pPr marL="0" indent="0">
              <a:buNone/>
            </a:pPr>
            <a:r>
              <a:rPr lang="en-US" sz="1400" i="1" dirty="0">
                <a:solidFill>
                  <a:srgbClr val="1F2A44"/>
                </a:solidFill>
                <a:latin typeface="Calibri" pitchFamily="34" charset="0"/>
                <a:ea typeface="Calibri" pitchFamily="34" charset="-122"/>
                <a:cs typeface="Calibri" pitchFamily="34" charset="-120"/>
              </a:rPr>
              <a:t>The platform provides structured access to learning materials, interactive simulations, and collaborative tools while remaining open for future extensions such as AI-based assistance and Metaverse integration.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System Architecture</a:t>
            </a:r>
            <a:endParaRPr lang="en-US" sz="2600" dirty="0"/>
          </a:p>
        </p:txBody>
      </p:sp>
      <p:sp>
        <p:nvSpPr>
          <p:cNvPr id="3" name="Shape 1"/>
          <p:cNvSpPr/>
          <p:nvPr/>
        </p:nvSpPr>
        <p:spPr>
          <a:xfrm>
            <a:off x="1097280" y="2103120"/>
            <a:ext cx="2926080" cy="1645920"/>
          </a:xfrm>
          <a:prstGeom prst="roundRect">
            <a:avLst>
              <a:gd name="adj" fmla="val 6667"/>
            </a:avLst>
          </a:prstGeom>
          <a:solidFill>
            <a:srgbClr val="1B4FD4"/>
          </a:solidFill>
          <a:ln w="12700">
            <a:solidFill>
              <a:srgbClr val="1B4FD4"/>
            </a:solidFill>
            <a:prstDash val="solid"/>
          </a:ln>
        </p:spPr>
        <p:txBody>
          <a:bodyPr/>
          <a:lstStyle/>
          <a:p>
            <a:endParaRPr lang="en-US"/>
          </a:p>
        </p:txBody>
      </p:sp>
      <p:sp>
        <p:nvSpPr>
          <p:cNvPr id="4" name="Text 2"/>
          <p:cNvSpPr/>
          <p:nvPr/>
        </p:nvSpPr>
        <p:spPr>
          <a:xfrm>
            <a:off x="1097280" y="2286000"/>
            <a:ext cx="2926080" cy="50292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WordPress</a:t>
            </a:r>
            <a:endParaRPr lang="en-US" sz="1800" dirty="0"/>
          </a:p>
        </p:txBody>
      </p:sp>
      <p:sp>
        <p:nvSpPr>
          <p:cNvPr id="5" name="Text 3"/>
          <p:cNvSpPr/>
          <p:nvPr/>
        </p:nvSpPr>
        <p:spPr>
          <a:xfrm>
            <a:off x="1280160" y="2788920"/>
            <a:ext cx="2560320" cy="868680"/>
          </a:xfrm>
          <a:prstGeom prst="rect">
            <a:avLst/>
          </a:prstGeom>
          <a:noFill/>
          <a:ln/>
        </p:spPr>
        <p:txBody>
          <a:bodyPr wrap="square" rtlCol="0" anchor="t"/>
          <a:lstStyle/>
          <a:p>
            <a:pPr marL="0" indent="0" algn="ctr">
              <a:buNone/>
            </a:pPr>
            <a:r>
              <a:rPr lang="en-US" sz="1200" dirty="0">
                <a:solidFill>
                  <a:srgbClr val="FFFFFF"/>
                </a:solidFill>
                <a:latin typeface="Calibri" pitchFamily="34" charset="0"/>
                <a:ea typeface="Calibri" pitchFamily="34" charset="-122"/>
                <a:cs typeface="Calibri" pitchFamily="34" charset="-120"/>
              </a:rPr>
              <a:t>Portal · Teams &amp; Orgs · News · Resource library</a:t>
            </a:r>
            <a:endParaRPr lang="en-US" sz="1200" dirty="0"/>
          </a:p>
        </p:txBody>
      </p:sp>
      <p:sp>
        <p:nvSpPr>
          <p:cNvPr id="6" name="Shape 4"/>
          <p:cNvSpPr/>
          <p:nvPr/>
        </p:nvSpPr>
        <p:spPr>
          <a:xfrm>
            <a:off x="4636008" y="2103120"/>
            <a:ext cx="2926080" cy="1645920"/>
          </a:xfrm>
          <a:prstGeom prst="roundRect">
            <a:avLst>
              <a:gd name="adj" fmla="val 6667"/>
            </a:avLst>
          </a:prstGeom>
          <a:solidFill>
            <a:srgbClr val="E8A33D"/>
          </a:solidFill>
          <a:ln w="12700">
            <a:solidFill>
              <a:srgbClr val="E8A33D"/>
            </a:solidFill>
            <a:prstDash val="solid"/>
          </a:ln>
        </p:spPr>
        <p:txBody>
          <a:bodyPr/>
          <a:lstStyle/>
          <a:p>
            <a:endParaRPr lang="en-US"/>
          </a:p>
        </p:txBody>
      </p:sp>
      <p:sp>
        <p:nvSpPr>
          <p:cNvPr id="7" name="Text 5"/>
          <p:cNvSpPr/>
          <p:nvPr/>
        </p:nvSpPr>
        <p:spPr>
          <a:xfrm>
            <a:off x="4636008" y="2286000"/>
            <a:ext cx="2926080" cy="50292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Edwiser Bridge</a:t>
            </a:r>
            <a:endParaRPr lang="en-US" sz="1800" dirty="0"/>
          </a:p>
        </p:txBody>
      </p:sp>
      <p:sp>
        <p:nvSpPr>
          <p:cNvPr id="8" name="Text 6"/>
          <p:cNvSpPr/>
          <p:nvPr/>
        </p:nvSpPr>
        <p:spPr>
          <a:xfrm>
            <a:off x="4818888" y="2788920"/>
            <a:ext cx="2560320" cy="868680"/>
          </a:xfrm>
          <a:prstGeom prst="rect">
            <a:avLst/>
          </a:prstGeom>
          <a:noFill/>
          <a:ln/>
        </p:spPr>
        <p:txBody>
          <a:bodyPr wrap="square" rtlCol="0" anchor="t"/>
          <a:lstStyle/>
          <a:p>
            <a:pPr marL="0" indent="0" algn="ctr">
              <a:buNone/>
            </a:pPr>
            <a:r>
              <a:rPr lang="en-US" sz="1200" dirty="0">
                <a:solidFill>
                  <a:srgbClr val="FFFFFF"/>
                </a:solidFill>
                <a:latin typeface="Calibri" pitchFamily="34" charset="0"/>
                <a:ea typeface="Calibri" pitchFamily="34" charset="-122"/>
                <a:cs typeface="Calibri" pitchFamily="34" charset="-120"/>
              </a:rPr>
              <a:t>User sync · SSO · Course enrollment · REST bridge</a:t>
            </a:r>
            <a:endParaRPr lang="en-US" sz="1200" dirty="0"/>
          </a:p>
        </p:txBody>
      </p:sp>
      <p:sp>
        <p:nvSpPr>
          <p:cNvPr id="9" name="Shape 7"/>
          <p:cNvSpPr/>
          <p:nvPr/>
        </p:nvSpPr>
        <p:spPr>
          <a:xfrm>
            <a:off x="8165592" y="2103120"/>
            <a:ext cx="2926080" cy="1645920"/>
          </a:xfrm>
          <a:prstGeom prst="roundRect">
            <a:avLst>
              <a:gd name="adj" fmla="val 6667"/>
            </a:avLst>
          </a:prstGeom>
          <a:solidFill>
            <a:srgbClr val="2E82F0"/>
          </a:solidFill>
          <a:ln w="12700">
            <a:solidFill>
              <a:srgbClr val="2E82F0"/>
            </a:solidFill>
            <a:prstDash val="solid"/>
          </a:ln>
        </p:spPr>
        <p:txBody>
          <a:bodyPr/>
          <a:lstStyle/>
          <a:p>
            <a:endParaRPr lang="en-US"/>
          </a:p>
        </p:txBody>
      </p:sp>
      <p:sp>
        <p:nvSpPr>
          <p:cNvPr id="10" name="Text 8"/>
          <p:cNvSpPr/>
          <p:nvPr/>
        </p:nvSpPr>
        <p:spPr>
          <a:xfrm>
            <a:off x="8165592" y="2286000"/>
            <a:ext cx="2926080" cy="502920"/>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Moodle 4.5 LTS</a:t>
            </a:r>
            <a:endParaRPr lang="en-US" sz="1800" dirty="0"/>
          </a:p>
        </p:txBody>
      </p:sp>
      <p:sp>
        <p:nvSpPr>
          <p:cNvPr id="11" name="Text 9"/>
          <p:cNvSpPr/>
          <p:nvPr/>
        </p:nvSpPr>
        <p:spPr>
          <a:xfrm>
            <a:off x="8348472" y="2788920"/>
            <a:ext cx="2560320" cy="868680"/>
          </a:xfrm>
          <a:prstGeom prst="rect">
            <a:avLst/>
          </a:prstGeom>
          <a:noFill/>
          <a:ln/>
        </p:spPr>
        <p:txBody>
          <a:bodyPr wrap="square" rtlCol="0" anchor="t"/>
          <a:lstStyle/>
          <a:p>
            <a:pPr marL="0" indent="0" algn="ctr">
              <a:buNone/>
            </a:pPr>
            <a:r>
              <a:rPr lang="en-US" sz="1200" dirty="0">
                <a:solidFill>
                  <a:srgbClr val="FFFFFF"/>
                </a:solidFill>
                <a:latin typeface="Calibri" pitchFamily="34" charset="0"/>
                <a:ea typeface="Calibri" pitchFamily="34" charset="-122"/>
                <a:cs typeface="Calibri" pitchFamily="34" charset="-120"/>
              </a:rPr>
              <a:t>Courses · Assessments · Progress tracking · Cron jobs</a:t>
            </a:r>
            <a:endParaRPr lang="en-US" sz="1200" dirty="0"/>
          </a:p>
        </p:txBody>
      </p:sp>
      <p:sp>
        <p:nvSpPr>
          <p:cNvPr id="12" name="Shape 10"/>
          <p:cNvSpPr/>
          <p:nvPr/>
        </p:nvSpPr>
        <p:spPr>
          <a:xfrm>
            <a:off x="4023360" y="2926080"/>
            <a:ext cx="612648" cy="0"/>
          </a:xfrm>
          <a:prstGeom prst="line">
            <a:avLst/>
          </a:prstGeom>
          <a:noFill/>
          <a:ln w="25400">
            <a:solidFill>
              <a:srgbClr val="5A6278"/>
            </a:solidFill>
            <a:prstDash val="solid"/>
            <a:headEnd type="triangle"/>
            <a:tailEnd type="triangle"/>
          </a:ln>
        </p:spPr>
        <p:txBody>
          <a:bodyPr/>
          <a:lstStyle/>
          <a:p>
            <a:endParaRPr lang="en-US"/>
          </a:p>
        </p:txBody>
      </p:sp>
      <p:sp>
        <p:nvSpPr>
          <p:cNvPr id="13" name="Shape 11"/>
          <p:cNvSpPr/>
          <p:nvPr/>
        </p:nvSpPr>
        <p:spPr>
          <a:xfrm>
            <a:off x="7562088" y="2926080"/>
            <a:ext cx="603504" cy="0"/>
          </a:xfrm>
          <a:prstGeom prst="line">
            <a:avLst/>
          </a:prstGeom>
          <a:noFill/>
          <a:ln w="25400">
            <a:solidFill>
              <a:srgbClr val="5A6278"/>
            </a:solidFill>
            <a:prstDash val="solid"/>
            <a:headEnd type="triangle"/>
            <a:tailEnd type="triangle"/>
          </a:ln>
        </p:spPr>
        <p:txBody>
          <a:bodyPr/>
          <a:lstStyle/>
          <a:p>
            <a:endParaRPr lang="en-US"/>
          </a:p>
        </p:txBody>
      </p:sp>
      <p:sp>
        <p:nvSpPr>
          <p:cNvPr id="14" name="Shape 12"/>
          <p:cNvSpPr/>
          <p:nvPr/>
        </p:nvSpPr>
        <p:spPr>
          <a:xfrm>
            <a:off x="1097280" y="4206240"/>
            <a:ext cx="9994392" cy="1005840"/>
          </a:xfrm>
          <a:prstGeom prst="roundRect">
            <a:avLst>
              <a:gd name="adj" fmla="val 7273"/>
            </a:avLst>
          </a:prstGeom>
          <a:solidFill>
            <a:srgbClr val="F4F6FB"/>
          </a:solidFill>
          <a:ln w="12700">
            <a:solidFill>
              <a:srgbClr val="D8DEEC"/>
            </a:solidFill>
            <a:prstDash val="solid"/>
          </a:ln>
        </p:spPr>
        <p:txBody>
          <a:bodyPr/>
          <a:lstStyle/>
          <a:p>
            <a:endParaRPr lang="en-US"/>
          </a:p>
        </p:txBody>
      </p:sp>
      <p:sp>
        <p:nvSpPr>
          <p:cNvPr id="15" name="Text 13"/>
          <p:cNvSpPr/>
          <p:nvPr/>
        </p:nvSpPr>
        <p:spPr>
          <a:xfrm>
            <a:off x="1280160" y="4297680"/>
            <a:ext cx="9692640" cy="365760"/>
          </a:xfrm>
          <a:prstGeom prst="rect">
            <a:avLst/>
          </a:prstGeom>
          <a:noFill/>
          <a:ln/>
        </p:spPr>
        <p:txBody>
          <a:bodyPr wrap="square" rtlCol="0" anchor="ctr"/>
          <a:lstStyle/>
          <a:p>
            <a:pPr marL="0" indent="0">
              <a:buNone/>
            </a:pPr>
            <a:r>
              <a:rPr lang="en-US" sz="1300" b="1" dirty="0">
                <a:solidFill>
                  <a:srgbClr val="1F2A44"/>
                </a:solidFill>
                <a:latin typeface="Calibri" pitchFamily="34" charset="0"/>
                <a:ea typeface="Calibri" pitchFamily="34" charset="-122"/>
                <a:cs typeface="Calibri" pitchFamily="34" charset="-120"/>
              </a:rPr>
              <a:t>Data layer: </a:t>
            </a:r>
            <a:r>
              <a:rPr lang="en-US" sz="1300" dirty="0">
                <a:solidFill>
                  <a:srgbClr val="1F2A44"/>
                </a:solidFill>
                <a:latin typeface="Calibri" pitchFamily="34" charset="0"/>
                <a:ea typeface="Calibri" pitchFamily="34" charset="-122"/>
                <a:cs typeface="Calibri" pitchFamily="34" charset="-120"/>
              </a:rPr>
              <a:t>MariaDB 10.4 · separate databases for WordPress (wp_ihub) and Moodle (moodle_ihub) · utf8mb4_unicode_ci</a:t>
            </a:r>
            <a:endParaRPr lang="en-US" sz="1300" dirty="0"/>
          </a:p>
        </p:txBody>
      </p:sp>
      <p:sp>
        <p:nvSpPr>
          <p:cNvPr id="16" name="Text 14"/>
          <p:cNvSpPr/>
          <p:nvPr/>
        </p:nvSpPr>
        <p:spPr>
          <a:xfrm>
            <a:off x="1280160" y="4709160"/>
            <a:ext cx="9692640" cy="365760"/>
          </a:xfrm>
          <a:prstGeom prst="rect">
            <a:avLst/>
          </a:prstGeom>
          <a:noFill/>
          <a:ln/>
        </p:spPr>
        <p:txBody>
          <a:bodyPr wrap="square" rtlCol="0" anchor="ctr"/>
          <a:lstStyle/>
          <a:p>
            <a:pPr marL="0" indent="0">
              <a:buNone/>
            </a:pPr>
            <a:r>
              <a:rPr lang="en-US" sz="1300" b="1" dirty="0">
                <a:solidFill>
                  <a:srgbClr val="1F2A44"/>
                </a:solidFill>
                <a:latin typeface="Calibri" pitchFamily="34" charset="0"/>
                <a:ea typeface="Calibri" pitchFamily="34" charset="-122"/>
                <a:cs typeface="Calibri" pitchFamily="34" charset="-120"/>
              </a:rPr>
              <a:t>Theme &amp; UI: </a:t>
            </a:r>
            <a:r>
              <a:rPr lang="en-US" sz="1300" dirty="0">
                <a:solidFill>
                  <a:srgbClr val="1F2A44"/>
                </a:solidFill>
                <a:latin typeface="Calibri" pitchFamily="34" charset="0"/>
                <a:ea typeface="Calibri" pitchFamily="34" charset="-122"/>
                <a:cs typeface="Calibri" pitchFamily="34" charset="-120"/>
              </a:rPr>
              <a:t>Astra 4.11 + Elementor 3.31 kit (Home, About, All Courses, Contact) · custom shine-ihub-teams plugin</a:t>
            </a:r>
            <a:endParaRPr lang="en-US" sz="1300" dirty="0"/>
          </a:p>
        </p:txBody>
      </p:sp>
      <p:sp>
        <p:nvSpPr>
          <p:cNvPr id="17" name="Text 15"/>
          <p:cNvSpPr/>
          <p:nvPr/>
        </p:nvSpPr>
        <p:spPr>
          <a:xfrm>
            <a:off x="914400" y="5486400"/>
            <a:ext cx="10360152" cy="365760"/>
          </a:xfrm>
          <a:prstGeom prst="rect">
            <a:avLst/>
          </a:prstGeom>
          <a:noFill/>
          <a:ln/>
        </p:spPr>
        <p:txBody>
          <a:bodyPr wrap="square" rtlCol="0" anchor="ctr"/>
          <a:lstStyle/>
          <a:p>
            <a:pPr marL="0" indent="0" algn="ctr">
              <a:buNone/>
            </a:pPr>
            <a:r>
              <a:rPr lang="en-US" sz="1300" i="1" dirty="0">
                <a:solidFill>
                  <a:srgbClr val="5A6278"/>
                </a:solidFill>
                <a:latin typeface="Calibri" pitchFamily="34" charset="0"/>
                <a:ea typeface="Calibri" pitchFamily="34" charset="-122"/>
                <a:cs typeface="Calibri" pitchFamily="34" charset="-120"/>
              </a:rPr>
              <a:t>WordPress ↔ Edwiser Bridge ↔ Moodle — bidirectional sync for users, roles and course enrollments.</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Technology Stack</a:t>
            </a:r>
            <a:endParaRPr lang="en-US" sz="26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914400" y="1463040"/>
          <a:ext cx="10360152" cy="4114800"/>
        </p:xfrm>
        <a:graphic>
          <a:graphicData uri="http://schemas.openxmlformats.org/drawingml/2006/table">
            <a:tbl>
              <a:tblPr/>
              <a:tblGrid>
                <a:gridCol w="1463040">
                  <a:extLst>
                    <a:ext uri="{9D8B030D-6E8A-4147-A177-3AD203B41FA5}">
                      <a16:colId xmlns:a16="http://schemas.microsoft.com/office/drawing/2014/main" val="20000"/>
                    </a:ext>
                  </a:extLst>
                </a:gridCol>
                <a:gridCol w="3017520">
                  <a:extLst>
                    <a:ext uri="{9D8B030D-6E8A-4147-A177-3AD203B41FA5}">
                      <a16:colId xmlns:a16="http://schemas.microsoft.com/office/drawing/2014/main" val="20001"/>
                    </a:ext>
                  </a:extLst>
                </a:gridCol>
                <a:gridCol w="5879592">
                  <a:extLst>
                    <a:ext uri="{9D8B030D-6E8A-4147-A177-3AD203B41FA5}">
                      <a16:colId xmlns:a16="http://schemas.microsoft.com/office/drawing/2014/main" val="20002"/>
                    </a:ext>
                  </a:extLst>
                </a:gridCol>
              </a:tblGrid>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Layer</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Component</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Role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Runtime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PHP 8.2</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Execution environment for WP and Moodle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Web server</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Apache 2.4 (XAMPP 8.2.12)</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HTTP front-end, virtual host for ihub</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Database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MariaDB 10.4</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Two schemas: wp_ihub, moodle_ihub</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CMS / Portal</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WordPress (latest) + Astra 4.11</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Pages, content, news, team directory</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LMS</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Moodle 4.5 LTS</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Courses, enrollments, gradebook, quizzes</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Integration</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Edwiser Bridge (free)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User &amp; course sync, SSO between WP and Moodle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Page builder</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Elementor 3.31 + Header/Footer Builder</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Design system and page layouts</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Custom module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shine-ihub-teams (in-house plugin, v0.1.0)</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Teams, Organisations, Projects, Actions, Activities</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11480">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Scheduling</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Windows Task Scheduler</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tc>
                  <a:txBody>
                    <a:bodyPr/>
                    <a:lstStyle/>
                    <a:p>
                      <a:pPr marL="0" indent="0">
                        <a:buNone/>
                      </a:pPr>
                      <a:r>
                        <a:rPr lang="en-US" sz="1200" dirty="0">
                          <a:solidFill>
                            <a:srgbClr val="1F2A44"/>
                          </a:solidFill>
                          <a:latin typeface="Calibri" pitchFamily="34" charset="0"/>
                          <a:ea typeface="Calibri" pitchFamily="34" charset="-122"/>
                          <a:cs typeface="Calibri" pitchFamily="34" charset="-120"/>
                        </a:rPr>
                        <a:t>Moodle cron every 1 minute</a:t>
                      </a:r>
                      <a:endParaRPr lang="en-US" sz="1200" dirty="0">
                        <a:latin typeface="Calibri" charset="0"/>
                        <a:ea typeface="Calibri" charset="0"/>
                        <a:cs typeface="Calibri" charset="0"/>
                      </a:endParaRPr>
                    </a:p>
                  </a:txBody>
                  <a:tcPr anchor="ctr">
                    <a:lnL w="6350" cap="flat" cmpd="sng" algn="ctr">
                      <a:solidFill>
                        <a:srgbClr val="D8DEEC"/>
                      </a:solidFill>
                      <a:prstDash val="solid"/>
                      <a:round/>
                      <a:headEnd type="none" w="med" len="med"/>
                      <a:tailEnd type="none" w="med" len="med"/>
                    </a:lnL>
                    <a:lnR w="6350" cap="flat" cmpd="sng" algn="ctr">
                      <a:solidFill>
                        <a:srgbClr val="D8DEEC"/>
                      </a:solidFill>
                      <a:prstDash val="solid"/>
                      <a:round/>
                      <a:headEnd type="none" w="med" len="med"/>
                      <a:tailEnd type="none" w="med" len="med"/>
                    </a:lnR>
                    <a:lnT w="6350" cap="flat" cmpd="sng" algn="ctr">
                      <a:solidFill>
                        <a:srgbClr val="D8DEEC"/>
                      </a:solidFill>
                      <a:prstDash val="solid"/>
                      <a:round/>
                      <a:headEnd type="none" w="med" len="med"/>
                      <a:tailEnd type="none" w="med" len="med"/>
                    </a:lnT>
                    <a:lnB w="6350" cap="flat" cmpd="sng" algn="ctr">
                      <a:solidFill>
                        <a:srgbClr val="D8DEEC"/>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
        <p:nvSpPr>
          <p:cNvPr id="4" name="Shape 1"/>
          <p:cNvSpPr/>
          <p:nvPr/>
        </p:nvSpPr>
        <p:spPr>
          <a:xfrm>
            <a:off x="914400" y="1463040"/>
            <a:ext cx="10360152" cy="411480"/>
          </a:xfrm>
          <a:prstGeom prst="rect">
            <a:avLst/>
          </a:prstGeom>
          <a:solidFill>
            <a:srgbClr val="1B4FD4">
              <a:alpha val="15000"/>
            </a:srgbClr>
          </a:solidFill>
          <a:ln w="12700">
            <a:solidFill>
              <a:srgbClr val="333333"/>
            </a:solidFill>
            <a:prstDash val="solid"/>
          </a:ln>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Phase 1 · Platform Setup and Configuration Test</a:t>
            </a:r>
            <a:endParaRPr lang="en-US" sz="2600" dirty="0"/>
          </a:p>
        </p:txBody>
      </p:sp>
      <p:sp>
        <p:nvSpPr>
          <p:cNvPr id="3" name="Shape 1"/>
          <p:cNvSpPr/>
          <p:nvPr/>
        </p:nvSpPr>
        <p:spPr>
          <a:xfrm>
            <a:off x="914400" y="1463040"/>
            <a:ext cx="1645920" cy="365760"/>
          </a:xfrm>
          <a:prstGeom prst="roundRect">
            <a:avLst>
              <a:gd name="adj" fmla="val 20000"/>
            </a:avLst>
          </a:prstGeom>
          <a:solidFill>
            <a:srgbClr val="1E8E3E"/>
          </a:solidFill>
          <a:ln w="12700">
            <a:solidFill>
              <a:srgbClr val="1E8E3E"/>
            </a:solidFill>
            <a:prstDash val="solid"/>
          </a:ln>
        </p:spPr>
        <p:txBody>
          <a:bodyPr/>
          <a:lstStyle/>
          <a:p>
            <a:endParaRPr lang="en-US"/>
          </a:p>
        </p:txBody>
      </p:sp>
      <p:sp>
        <p:nvSpPr>
          <p:cNvPr id="4" name="Text 2"/>
          <p:cNvSpPr/>
          <p:nvPr/>
        </p:nvSpPr>
        <p:spPr>
          <a:xfrm>
            <a:off x="914400" y="1463040"/>
            <a:ext cx="1645920" cy="36576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COMPLETED</a:t>
            </a:r>
            <a:endParaRPr lang="en-US" sz="1300" dirty="0"/>
          </a:p>
        </p:txBody>
      </p:sp>
      <p:sp>
        <p:nvSpPr>
          <p:cNvPr id="5" name="Text 3"/>
          <p:cNvSpPr/>
          <p:nvPr/>
        </p:nvSpPr>
        <p:spPr>
          <a:xfrm>
            <a:off x="914400" y="2011680"/>
            <a:ext cx="10360152" cy="4572000"/>
          </a:xfrm>
          <a:prstGeom prst="rect">
            <a:avLst/>
          </a:prstGeom>
          <a:noFill/>
          <a:ln/>
        </p:spPr>
        <p:txBody>
          <a:bodyPr wrap="square" rtlCol="0" anchor="t"/>
          <a:lstStyle/>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WordPress and Moodle environments deployed (test).</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Edwiser Bridge installed; API communication tested successfully.</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User roles, permissions, and site structure configured.</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Moodle base course templates and test users created.</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Visual design and navigation finalized according to project standards.</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Homepage and hero section aligned with the learning-oriented identity — “Learning made easy – Your virtual learning hub.”</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WordPress ↔ Moodle synchronization functional for users, roles, and course management.</a:t>
            </a:r>
            <a:endParaRPr lang="en-US" sz="1400" dirty="0"/>
          </a:p>
          <a:p>
            <a:pPr marL="342900" indent="-342900">
              <a:spcAft>
                <a:spcPts val="400"/>
              </a:spcAft>
              <a:buSzPct val="100000"/>
              <a:buChar char="•"/>
            </a:pPr>
            <a:r>
              <a:rPr lang="en-US" sz="1400" dirty="0">
                <a:solidFill>
                  <a:srgbClr val="1F2A44"/>
                </a:solidFill>
                <a:latin typeface="Calibri" pitchFamily="34" charset="0"/>
                <a:ea typeface="Calibri" pitchFamily="34" charset="-122"/>
                <a:cs typeface="Calibri" pitchFamily="34" charset="-120"/>
              </a:rPr>
              <a:t>Deployment reproducibility: one-command PowerShell installer (install.ps1) for XAMPP targets.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Platform Look &amp; Feel — Home</a:t>
            </a:r>
            <a:endParaRPr lang="en-US" sz="2600" dirty="0"/>
          </a:p>
        </p:txBody>
      </p:sp>
      <p:pic>
        <p:nvPicPr>
          <p:cNvPr id="3" name="Image 0" descr="E:\Mihajlo Mirkovic SRT\IT CENTAR\ihub\presentation-corfu\assets\screen-home-laptop-mockup.jpg"/>
          <p:cNvPicPr>
            <a:picLocks noChangeAspect="1"/>
          </p:cNvPicPr>
          <p:nvPr/>
        </p:nvPicPr>
        <p:blipFill>
          <a:blip r:embed="rId3"/>
          <a:stretch>
            <a:fillRect/>
          </a:stretch>
        </p:blipFill>
        <p:spPr>
          <a:xfrm>
            <a:off x="822960" y="1508760"/>
            <a:ext cx="7315200" cy="4206240"/>
          </a:xfrm>
          <a:prstGeom prst="rect">
            <a:avLst/>
          </a:prstGeom>
        </p:spPr>
      </p:pic>
      <p:pic>
        <p:nvPicPr>
          <p:cNvPr id="4" name="Image 1" descr="E:\Mihajlo Mirkovic SRT\IT CENTAR\ihub\presentation-corfu\assets\screen-home-mobile.png"/>
          <p:cNvPicPr>
            <a:picLocks noChangeAspect="1"/>
          </p:cNvPicPr>
          <p:nvPr/>
        </p:nvPicPr>
        <p:blipFill>
          <a:blip r:embed="rId4"/>
          <a:stretch>
            <a:fillRect/>
          </a:stretch>
        </p:blipFill>
        <p:spPr>
          <a:xfrm>
            <a:off x="8595360" y="1508760"/>
            <a:ext cx="2286000" cy="4206240"/>
          </a:xfrm>
          <a:prstGeom prst="rect">
            <a:avLst/>
          </a:prstGeom>
        </p:spPr>
      </p:pic>
      <p:sp>
        <p:nvSpPr>
          <p:cNvPr id="5" name="Text 1"/>
          <p:cNvSpPr/>
          <p:nvPr/>
        </p:nvSpPr>
        <p:spPr>
          <a:xfrm>
            <a:off x="914400" y="5806440"/>
            <a:ext cx="10360152" cy="320040"/>
          </a:xfrm>
          <a:prstGeom prst="rect">
            <a:avLst/>
          </a:prstGeom>
          <a:noFill/>
          <a:ln/>
        </p:spPr>
        <p:txBody>
          <a:bodyPr wrap="square" rtlCol="0" anchor="ctr"/>
          <a:lstStyle/>
          <a:p>
            <a:pPr marL="0" indent="0" algn="ctr">
              <a:buNone/>
            </a:pPr>
            <a:r>
              <a:rPr lang="en-US" sz="1200" i="1" dirty="0">
                <a:solidFill>
                  <a:srgbClr val="5A6278"/>
                </a:solidFill>
                <a:latin typeface="Calibri" pitchFamily="34" charset="0"/>
                <a:ea typeface="Calibri" pitchFamily="34" charset="-122"/>
                <a:cs typeface="Calibri" pitchFamily="34" charset="-120"/>
              </a:rPr>
              <a:t>Responsive hero section · Explore Courses CTA · video introduction placeholder.</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Platform Look &amp; Feel — Courses &amp; Registration</a:t>
            </a:r>
            <a:endParaRPr lang="en-US" sz="2600" dirty="0"/>
          </a:p>
        </p:txBody>
      </p:sp>
      <p:pic>
        <p:nvPicPr>
          <p:cNvPr id="3" name="Image 0" descr="E:\Mihajlo Mirkovic SRT\IT CENTAR\ihub\presentation-corfu\assets\screen-all-courses.png"/>
          <p:cNvPicPr>
            <a:picLocks noChangeAspect="1"/>
          </p:cNvPicPr>
          <p:nvPr/>
        </p:nvPicPr>
        <p:blipFill>
          <a:blip r:embed="rId3"/>
          <a:stretch>
            <a:fillRect/>
          </a:stretch>
        </p:blipFill>
        <p:spPr>
          <a:xfrm>
            <a:off x="640080" y="1554480"/>
            <a:ext cx="5669280" cy="3474720"/>
          </a:xfrm>
          <a:prstGeom prst="rect">
            <a:avLst/>
          </a:prstGeom>
        </p:spPr>
      </p:pic>
      <p:pic>
        <p:nvPicPr>
          <p:cNvPr id="4" name="Image 1" descr="E:\Mihajlo Mirkovic SRT\IT CENTAR\ihub\presentation-corfu\assets\screen-register-tablet.png"/>
          <p:cNvPicPr>
            <a:picLocks noChangeAspect="1"/>
          </p:cNvPicPr>
          <p:nvPr/>
        </p:nvPicPr>
        <p:blipFill>
          <a:blip r:embed="rId4"/>
          <a:stretch>
            <a:fillRect/>
          </a:stretch>
        </p:blipFill>
        <p:spPr>
          <a:xfrm>
            <a:off x="6583680" y="1554480"/>
            <a:ext cx="4846320" cy="3749040"/>
          </a:xfrm>
          <a:prstGeom prst="rect">
            <a:avLst/>
          </a:prstGeom>
        </p:spPr>
      </p:pic>
      <p:sp>
        <p:nvSpPr>
          <p:cNvPr id="5" name="Text 1"/>
          <p:cNvSpPr/>
          <p:nvPr/>
        </p:nvSpPr>
        <p:spPr>
          <a:xfrm>
            <a:off x="914400" y="5577840"/>
            <a:ext cx="10360152" cy="320040"/>
          </a:xfrm>
          <a:prstGeom prst="rect">
            <a:avLst/>
          </a:prstGeom>
          <a:noFill/>
          <a:ln/>
        </p:spPr>
        <p:txBody>
          <a:bodyPr wrap="square" rtlCol="0" anchor="ctr"/>
          <a:lstStyle/>
          <a:p>
            <a:pPr marL="0" indent="0" algn="ctr">
              <a:buNone/>
            </a:pPr>
            <a:r>
              <a:rPr lang="en-US" sz="1200" i="1" dirty="0">
                <a:solidFill>
                  <a:srgbClr val="5A6278"/>
                </a:solidFill>
                <a:latin typeface="Calibri" pitchFamily="34" charset="0"/>
                <a:ea typeface="Calibri" pitchFamily="34" charset="-122"/>
                <a:cs typeface="Calibri" pitchFamily="34" charset="-120"/>
              </a:rPr>
              <a:t>All Courses page (Edwiser Bridge catalog) · Registration and iHub Newsletter sign-up.</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371600" y="822960"/>
            <a:ext cx="9418320" cy="548640"/>
          </a:xfrm>
          <a:prstGeom prst="rect">
            <a:avLst/>
          </a:prstGeom>
          <a:noFill/>
          <a:ln/>
        </p:spPr>
        <p:txBody>
          <a:bodyPr wrap="square" rtlCol="0" anchor="ctr"/>
          <a:lstStyle/>
          <a:p>
            <a:pPr marL="0" indent="0" algn="ctr">
              <a:buNone/>
            </a:pPr>
            <a:r>
              <a:rPr lang="en-US" sz="2600" b="1" dirty="0">
                <a:solidFill>
                  <a:srgbClr val="1F2A44"/>
                </a:solidFill>
                <a:latin typeface="Calibri" pitchFamily="34" charset="0"/>
                <a:ea typeface="Calibri" pitchFamily="34" charset="-122"/>
                <a:cs typeface="Calibri" pitchFamily="34" charset="-120"/>
              </a:rPr>
              <a:t>Platform Look &amp; Feel — User Account</a:t>
            </a:r>
            <a:endParaRPr lang="en-US" sz="2600" dirty="0"/>
          </a:p>
        </p:txBody>
      </p:sp>
      <p:pic>
        <p:nvPicPr>
          <p:cNvPr id="3" name="Image 0" descr="E:\Mihajlo Mirkovic SRT\IT CENTAR\ihub\presentation-corfu\assets\screen-account-details.png"/>
          <p:cNvPicPr>
            <a:picLocks noChangeAspect="1"/>
          </p:cNvPicPr>
          <p:nvPr/>
        </p:nvPicPr>
        <p:blipFill>
          <a:blip r:embed="rId3"/>
          <a:stretch>
            <a:fillRect/>
          </a:stretch>
        </p:blipFill>
        <p:spPr>
          <a:xfrm>
            <a:off x="2286000" y="1463040"/>
            <a:ext cx="7589520" cy="4297680"/>
          </a:xfrm>
          <a:prstGeom prst="rect">
            <a:avLst/>
          </a:prstGeom>
        </p:spPr>
      </p:pic>
      <p:sp>
        <p:nvSpPr>
          <p:cNvPr id="4" name="Text 1"/>
          <p:cNvSpPr/>
          <p:nvPr/>
        </p:nvSpPr>
        <p:spPr>
          <a:xfrm>
            <a:off x="914400" y="5852160"/>
            <a:ext cx="10360152" cy="320040"/>
          </a:xfrm>
          <a:prstGeom prst="rect">
            <a:avLst/>
          </a:prstGeom>
          <a:noFill/>
          <a:ln/>
        </p:spPr>
        <p:txBody>
          <a:bodyPr wrap="square" rtlCol="0" anchor="ctr"/>
          <a:lstStyle/>
          <a:p>
            <a:pPr marL="0" indent="0" algn="ctr">
              <a:buNone/>
            </a:pPr>
            <a:r>
              <a:rPr lang="en-US" sz="1200" i="1" dirty="0">
                <a:solidFill>
                  <a:srgbClr val="5A6278"/>
                </a:solidFill>
                <a:latin typeface="Calibri" pitchFamily="34" charset="0"/>
                <a:ea typeface="Calibri" pitchFamily="34" charset="-122"/>
                <a:cs typeface="Calibri" pitchFamily="34" charset="-120"/>
              </a:rPr>
              <a:t>Edit Account Details — all fields are propagated both to Moodle and WordPress via Edwiser Bridge (SSO-aware profile).</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1313</Words>
  <Application>Microsoft Office PowerPoint</Application>
  <PresentationFormat>Widescreen</PresentationFormat>
  <Paragraphs>182</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SHINE Consortium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SHINE Virtual iHUB - Technical and Implementation Progress</dc:title>
  <dc:subject>Transnational Project Meeting, Corfu, 27-28 April 2026</dc:subject>
  <dc:creator>SHINE Consortium</dc:creator>
  <cp:lastModifiedBy>Mihajlo Mirković</cp:lastModifiedBy>
  <cp:revision>3</cp:revision>
  <dcterms:created xsi:type="dcterms:W3CDTF">2026-04-22T01:21:39Z</dcterms:created>
  <dcterms:modified xsi:type="dcterms:W3CDTF">2026-04-22T01:32:12Z</dcterms:modified>
</cp:coreProperties>
</file>